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7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45140-83B3-41E9-9B41-38EBB7B87210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0D4C3-1486-4B27-B480-12FCFDB031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3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94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C1458B3-BD88-4898-A0DC-0E2BCF006D50}" type="slidenum">
              <a:rPr lang="da-DK" altLang="da-DK"/>
              <a:pPr/>
              <a:t>1</a:t>
            </a:fld>
            <a:endParaRPr lang="da-DK" altLang="da-DK"/>
          </a:p>
        </p:txBody>
      </p:sp>
      <p:sp>
        <p:nvSpPr>
          <p:cNvPr id="19461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a-DK" smtClean="0">
                <a:latin typeface="Times New Roman" pitchFamily="18" charset="0"/>
              </a:rPr>
              <a:t>Årets gang i bigården</a:t>
            </a:r>
          </a:p>
        </p:txBody>
      </p:sp>
    </p:spTree>
    <p:extLst>
      <p:ext uri="{BB962C8B-B14F-4D97-AF65-F5344CB8AC3E}">
        <p14:creationId xmlns:p14="http://schemas.microsoft.com/office/powerpoint/2010/main" val="70253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04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1343897-20F3-4300-9198-F5AD678944A5}" type="slidenum">
              <a:rPr lang="da-DK" altLang="da-DK"/>
              <a:pPr/>
              <a:t>2</a:t>
            </a:fld>
            <a:endParaRPr lang="da-DK" altLang="da-DK"/>
          </a:p>
        </p:txBody>
      </p:sp>
      <p:sp>
        <p:nvSpPr>
          <p:cNvPr id="20485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a-DK" smtClean="0">
                <a:latin typeface="Times New Roman" pitchFamily="18" charset="0"/>
              </a:rPr>
              <a:t>Årets gang i bigården</a:t>
            </a:r>
          </a:p>
        </p:txBody>
      </p:sp>
    </p:spTree>
    <p:extLst>
      <p:ext uri="{BB962C8B-B14F-4D97-AF65-F5344CB8AC3E}">
        <p14:creationId xmlns:p14="http://schemas.microsoft.com/office/powerpoint/2010/main" val="387158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4783840-6549-47B3-B5DF-344F5C6553E4}" type="slidenum">
              <a:rPr lang="da-DK" altLang="da-DK"/>
              <a:pPr/>
              <a:t>3</a:t>
            </a:fld>
            <a:endParaRPr lang="da-DK" altLang="da-DK"/>
          </a:p>
        </p:txBody>
      </p:sp>
      <p:sp>
        <p:nvSpPr>
          <p:cNvPr id="21509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a-DK" smtClean="0">
                <a:latin typeface="Times New Roman" pitchFamily="18" charset="0"/>
              </a:rPr>
              <a:t>Årets gang i bigården</a:t>
            </a:r>
          </a:p>
        </p:txBody>
      </p:sp>
    </p:spTree>
    <p:extLst>
      <p:ext uri="{BB962C8B-B14F-4D97-AF65-F5344CB8AC3E}">
        <p14:creationId xmlns:p14="http://schemas.microsoft.com/office/powerpoint/2010/main" val="4125651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25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8D6534C-EB62-45A3-9642-55D8E7F79134}" type="slidenum">
              <a:rPr lang="da-DK" altLang="da-DK"/>
              <a:pPr/>
              <a:t>4</a:t>
            </a:fld>
            <a:endParaRPr lang="da-DK" altLang="da-DK"/>
          </a:p>
        </p:txBody>
      </p:sp>
      <p:sp>
        <p:nvSpPr>
          <p:cNvPr id="22533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a-DK" smtClean="0">
                <a:latin typeface="Times New Roman" pitchFamily="18" charset="0"/>
              </a:rPr>
              <a:t>Årets gang i bigården</a:t>
            </a:r>
          </a:p>
        </p:txBody>
      </p:sp>
    </p:spTree>
    <p:extLst>
      <p:ext uri="{BB962C8B-B14F-4D97-AF65-F5344CB8AC3E}">
        <p14:creationId xmlns:p14="http://schemas.microsoft.com/office/powerpoint/2010/main" val="157860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35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9DF30C2-2ED1-45CA-B385-62A679DF0831}" type="slidenum">
              <a:rPr lang="da-DK" altLang="da-DK"/>
              <a:pPr/>
              <a:t>5</a:t>
            </a:fld>
            <a:endParaRPr lang="da-DK" altLang="da-DK"/>
          </a:p>
        </p:txBody>
      </p:sp>
      <p:sp>
        <p:nvSpPr>
          <p:cNvPr id="23557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a-DK" smtClean="0">
                <a:latin typeface="Times New Roman" pitchFamily="18" charset="0"/>
              </a:rPr>
              <a:t>Årets gang i bigården</a:t>
            </a:r>
          </a:p>
        </p:txBody>
      </p:sp>
    </p:spTree>
    <p:extLst>
      <p:ext uri="{BB962C8B-B14F-4D97-AF65-F5344CB8AC3E}">
        <p14:creationId xmlns:p14="http://schemas.microsoft.com/office/powerpoint/2010/main" val="245544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76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22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31784"/>
            <a:ext cx="2057400" cy="479437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31784"/>
            <a:ext cx="6019800" cy="479437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0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069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069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64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787135"/>
            <a:ext cx="4038600" cy="3339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87135"/>
            <a:ext cx="4038600" cy="3339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9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677297"/>
            <a:ext cx="4040188" cy="34488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677297"/>
            <a:ext cx="4041775" cy="34488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4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838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64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31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1132703"/>
            <a:ext cx="5486400" cy="35948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1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711622"/>
            <a:ext cx="8229600" cy="341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DE88-4B08-444D-A1E2-674E759AC9A5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150617_DanmarksBiavlerforening_skabelon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8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7450" y="722283"/>
            <a:ext cx="4286250" cy="971550"/>
          </a:xfrm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da-DK" altLang="da-DK" sz="2200" b="1" dirty="0">
                <a:latin typeface="+mn-lt"/>
                <a:ea typeface="+mn-ea"/>
                <a:cs typeface="+mn-cs"/>
              </a:rPr>
              <a:t>Årets gang i </a:t>
            </a:r>
            <a:r>
              <a:rPr lang="da-DK" altLang="da-DK" sz="2200" b="1" dirty="0" err="1">
                <a:latin typeface="+mn-lt"/>
                <a:ea typeface="+mn-ea"/>
                <a:cs typeface="+mn-cs"/>
              </a:rPr>
              <a:t>bigården</a:t>
            </a:r>
            <a:r>
              <a:rPr lang="da-DK" altLang="da-DK" sz="2200" b="1" dirty="0">
                <a:latin typeface="+mn-lt"/>
                <a:ea typeface="+mn-ea"/>
                <a:cs typeface="+mn-cs"/>
              </a:rPr>
              <a:t/>
            </a:r>
            <a:br>
              <a:rPr lang="da-DK" altLang="da-DK" sz="2200" b="1" dirty="0">
                <a:latin typeface="+mn-lt"/>
                <a:ea typeface="+mn-ea"/>
                <a:cs typeface="+mn-cs"/>
              </a:rPr>
            </a:br>
            <a:r>
              <a:rPr lang="da-DK" altLang="da-DK" sz="2200" b="1" dirty="0">
                <a:latin typeface="+mn-lt"/>
                <a:ea typeface="+mn-ea"/>
                <a:cs typeface="+mn-cs"/>
              </a:rPr>
              <a:t>Månedens arbejde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403573" y="3559635"/>
            <a:ext cx="4319452" cy="3031984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20000"/>
              </a:spcBef>
            </a:pPr>
            <a:endParaRPr lang="da-DK" altLang="da-DK" sz="1350" b="1" dirty="0">
              <a:latin typeface="Arial" panose="020B0604020202020204" pitchFamily="34" charset="0"/>
            </a:endParaRPr>
          </a:p>
          <a:p>
            <a:pPr lvl="1">
              <a:spcBef>
                <a:spcPct val="5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Januar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februar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marts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1</a:t>
            </a:r>
            <a:r>
              <a:rPr lang="da-DK" altLang="da-DK" sz="1350" b="1" dirty="0">
                <a:latin typeface="Arial" panose="020B0604020202020204" pitchFamily="34" charset="0"/>
              </a:rPr>
              <a:t>. eftersyn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april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	2</a:t>
            </a:r>
            <a:r>
              <a:rPr lang="da-DK" altLang="da-DK" sz="1350" b="1" dirty="0">
                <a:latin typeface="Arial" panose="020B0604020202020204" pitchFamily="34" charset="0"/>
              </a:rPr>
              <a:t>. eftersyn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maj	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3</a:t>
            </a:r>
            <a:r>
              <a:rPr lang="da-DK" altLang="da-DK" sz="1350" b="1" dirty="0">
                <a:latin typeface="Arial" panose="020B0604020202020204" pitchFamily="34" charset="0"/>
              </a:rPr>
              <a:t>. eftersyn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juni	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Ugentligt </a:t>
            </a:r>
            <a:r>
              <a:rPr lang="da-DK" altLang="da-DK" sz="1350" b="1" dirty="0">
                <a:latin typeface="Arial" panose="020B0604020202020204" pitchFamily="34" charset="0"/>
              </a:rPr>
              <a:t>tilsyn	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juli	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Ugentligt </a:t>
            </a:r>
            <a:r>
              <a:rPr lang="da-DK" altLang="da-DK" sz="1350" b="1" dirty="0">
                <a:latin typeface="Arial" panose="020B0604020202020204" pitchFamily="34" charset="0"/>
              </a:rPr>
              <a:t>tilsyn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august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Høst </a:t>
            </a:r>
            <a:r>
              <a:rPr lang="da-DK" altLang="da-DK" sz="1350" b="1" dirty="0">
                <a:latin typeface="Arial" panose="020B0604020202020204" pitchFamily="34" charset="0"/>
              </a:rPr>
              <a:t>og fodring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september			</a:t>
            </a:r>
            <a:r>
              <a:rPr lang="da-DK" altLang="da-DK" sz="1350" b="1" dirty="0" smtClean="0">
                <a:latin typeface="Arial" panose="020B0604020202020204" pitchFamily="34" charset="0"/>
              </a:rPr>
              <a:t>	</a:t>
            </a:r>
            <a:r>
              <a:rPr lang="da-DK" altLang="da-DK" sz="1350" b="1" dirty="0" err="1" smtClean="0">
                <a:latin typeface="Arial" panose="020B0604020202020204" pitchFamily="34" charset="0"/>
              </a:rPr>
              <a:t>Indvintring</a:t>
            </a:r>
            <a:r>
              <a:rPr lang="da-DK" altLang="da-DK" sz="1350" b="1" dirty="0">
                <a:latin typeface="Arial" panose="020B0604020202020204" pitchFamily="34" charset="0"/>
              </a:rPr>
              <a:t>	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oktober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november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december</a:t>
            </a: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3903620" y="4342838"/>
            <a:ext cx="1714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3903620" y="4571438"/>
            <a:ext cx="57150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3903620" y="3885638"/>
            <a:ext cx="571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19" name="Rectangle 16"/>
          <p:cNvSpPr>
            <a:spLocks noChangeArrowheads="1"/>
          </p:cNvSpPr>
          <p:nvPr/>
        </p:nvSpPr>
        <p:spPr bwMode="auto">
          <a:xfrm>
            <a:off x="3903620" y="4800038"/>
            <a:ext cx="114300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0" name="Rectangle 20"/>
          <p:cNvSpPr>
            <a:spLocks noChangeArrowheads="1"/>
          </p:cNvSpPr>
          <p:nvPr/>
        </p:nvSpPr>
        <p:spPr bwMode="auto">
          <a:xfrm>
            <a:off x="3903620" y="4114238"/>
            <a:ext cx="571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1" name="Rectangle 26"/>
          <p:cNvSpPr>
            <a:spLocks noChangeArrowheads="1"/>
          </p:cNvSpPr>
          <p:nvPr/>
        </p:nvSpPr>
        <p:spPr bwMode="auto">
          <a:xfrm>
            <a:off x="3903620" y="5028638"/>
            <a:ext cx="114300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2" name="Rectangle 28"/>
          <p:cNvSpPr>
            <a:spLocks noChangeArrowheads="1"/>
          </p:cNvSpPr>
          <p:nvPr/>
        </p:nvSpPr>
        <p:spPr bwMode="auto">
          <a:xfrm>
            <a:off x="3903620" y="5257238"/>
            <a:ext cx="34290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3" name="Rectangle 31"/>
          <p:cNvSpPr>
            <a:spLocks noChangeArrowheads="1"/>
          </p:cNvSpPr>
          <p:nvPr/>
        </p:nvSpPr>
        <p:spPr bwMode="auto">
          <a:xfrm>
            <a:off x="3903620" y="5485838"/>
            <a:ext cx="34290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4" name="Rectangle 32"/>
          <p:cNvSpPr>
            <a:spLocks noChangeArrowheads="1"/>
          </p:cNvSpPr>
          <p:nvPr/>
        </p:nvSpPr>
        <p:spPr bwMode="auto">
          <a:xfrm>
            <a:off x="3903620" y="5657288"/>
            <a:ext cx="1714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5" name="Rectangle 33"/>
          <p:cNvSpPr>
            <a:spLocks noChangeArrowheads="1"/>
          </p:cNvSpPr>
          <p:nvPr/>
        </p:nvSpPr>
        <p:spPr bwMode="auto">
          <a:xfrm>
            <a:off x="3903620" y="5885888"/>
            <a:ext cx="571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6" name="Rectangle 34"/>
          <p:cNvSpPr>
            <a:spLocks noChangeArrowheads="1"/>
          </p:cNvSpPr>
          <p:nvPr/>
        </p:nvSpPr>
        <p:spPr bwMode="auto">
          <a:xfrm>
            <a:off x="3903620" y="6114488"/>
            <a:ext cx="571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sp>
        <p:nvSpPr>
          <p:cNvPr id="13327" name="Rectangle 35"/>
          <p:cNvSpPr>
            <a:spLocks noChangeArrowheads="1"/>
          </p:cNvSpPr>
          <p:nvPr/>
        </p:nvSpPr>
        <p:spPr bwMode="auto">
          <a:xfrm>
            <a:off x="3903620" y="6343088"/>
            <a:ext cx="57150" cy="138303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da-DK" altLang="da-DK" sz="1350"/>
          </a:p>
        </p:txBody>
      </p:sp>
      <p:pic>
        <p:nvPicPr>
          <p:cNvPr id="13328" name="Picture 43" descr="C:\Dokumenter\Camilla\bier\1bee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1752066"/>
            <a:ext cx="4286250" cy="16942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03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2"/>
    </mc:Choice>
    <mc:Fallback xmlns="">
      <p:transition spd="slow" advTm="34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323" y="730987"/>
            <a:ext cx="4286250" cy="971550"/>
          </a:xfr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da-DK" altLang="da-DK" sz="2200" b="1" dirty="0">
                <a:latin typeface="+mn-lt"/>
                <a:ea typeface="+mn-ea"/>
                <a:cs typeface="+mn-cs"/>
              </a:rPr>
              <a:t>Årets gang i </a:t>
            </a:r>
            <a:r>
              <a:rPr lang="da-DK" altLang="da-DK" sz="2200" b="1" dirty="0" err="1">
                <a:latin typeface="+mn-lt"/>
                <a:ea typeface="+mn-ea"/>
                <a:cs typeface="+mn-cs"/>
              </a:rPr>
              <a:t>bigården</a:t>
            </a:r>
            <a:r>
              <a:rPr lang="da-DK" altLang="da-DK" sz="2200" b="1" dirty="0">
                <a:latin typeface="+mn-lt"/>
                <a:ea typeface="+mn-ea"/>
                <a:cs typeface="+mn-cs"/>
              </a:rPr>
              <a:t/>
            </a:r>
            <a:br>
              <a:rPr lang="da-DK" altLang="da-DK" sz="2200" b="1" dirty="0">
                <a:latin typeface="+mn-lt"/>
                <a:ea typeface="+mn-ea"/>
                <a:cs typeface="+mn-cs"/>
              </a:rPr>
            </a:br>
            <a:r>
              <a:rPr lang="da-DK" altLang="da-DK" sz="2200" b="1" dirty="0">
                <a:latin typeface="+mn-lt"/>
                <a:ea typeface="+mn-ea"/>
                <a:cs typeface="+mn-cs"/>
              </a:rPr>
              <a:t>Januar og februar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05196" y="5474437"/>
            <a:ext cx="4343400" cy="11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 dirty="0">
                <a:latin typeface="Arial" panose="020B0604020202020204" pitchFamily="34" charset="0"/>
              </a:rPr>
              <a:t>Biavleren</a:t>
            </a:r>
            <a:endParaRPr lang="da-DK" altLang="da-DK" sz="1350" dirty="0">
              <a:latin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Læg vejen forbi bistadet og se efter, at der er grene eller andet som slår imod og forstyrrer. </a:t>
            </a:r>
          </a:p>
          <a:p>
            <a:pPr lvl="1"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Fjern evt. døde bier på flyvebrættet og i indgangen.</a:t>
            </a:r>
            <a:r>
              <a:rPr lang="da-DK" altLang="da-DK" sz="1500" dirty="0"/>
              <a:t>  </a:t>
            </a:r>
            <a:endParaRPr lang="da-DK" altLang="da-DK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05196" y="4445737"/>
            <a:ext cx="4343400" cy="8817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 dirty="0" err="1">
                <a:latin typeface="Arial" panose="020B0604020202020204" pitchFamily="34" charset="0"/>
              </a:rPr>
              <a:t>Bifamilien</a:t>
            </a:r>
            <a:endParaRPr lang="da-DK" altLang="da-DK" sz="1350" b="1" dirty="0">
              <a:latin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da-DK" altLang="da-DK" sz="1350" dirty="0" err="1">
                <a:latin typeface="Arial" panose="020B0604020202020204" pitchFamily="34" charset="0"/>
              </a:rPr>
              <a:t>Bifamilien</a:t>
            </a:r>
            <a:r>
              <a:rPr lang="da-DK" altLang="da-DK" sz="1350" dirty="0">
                <a:latin typeface="Arial" panose="020B0604020202020204" pitchFamily="34" charset="0"/>
              </a:rPr>
              <a:t> sider i vinterklynge.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I milde vintre begynder dronningen så småt at yngle i februar måned</a:t>
            </a:r>
            <a:r>
              <a:rPr lang="da-DK" altLang="da-DK" sz="1350" dirty="0">
                <a:solidFill>
                  <a:schemeClr val="hlink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4341" name="Picture 9" descr="F:\Biavl\100_00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23" y="1873987"/>
            <a:ext cx="20002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" descr="C:\Dokumenter\Mic\Bier\Billedarkiv\døde bier på flyvebrædt_ 06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591" y="1873987"/>
            <a:ext cx="2057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2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0"/>
    </mc:Choice>
    <mc:Fallback xmlns="">
      <p:transition spd="slow" advTm="37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440032" y="704857"/>
            <a:ext cx="4286250" cy="971550"/>
          </a:xfr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da-DK" altLang="da-DK" sz="2200" b="1" dirty="0">
                <a:latin typeface="+mn-lt"/>
                <a:ea typeface="+mn-ea"/>
                <a:cs typeface="+mn-cs"/>
              </a:rPr>
              <a:t>Årets gang i </a:t>
            </a:r>
            <a:r>
              <a:rPr lang="da-DK" altLang="da-DK" sz="2200" b="1" dirty="0" err="1">
                <a:latin typeface="+mn-lt"/>
                <a:ea typeface="+mn-ea"/>
                <a:cs typeface="+mn-cs"/>
              </a:rPr>
              <a:t>bigården</a:t>
            </a:r>
            <a:r>
              <a:rPr lang="da-DK" altLang="da-DK" sz="2200" b="1" dirty="0">
                <a:latin typeface="+mn-lt"/>
                <a:ea typeface="+mn-ea"/>
                <a:cs typeface="+mn-cs"/>
              </a:rPr>
              <a:t/>
            </a:r>
            <a:br>
              <a:rPr lang="da-DK" altLang="da-DK" sz="2200" b="1" dirty="0">
                <a:latin typeface="+mn-lt"/>
                <a:ea typeface="+mn-ea"/>
                <a:cs typeface="+mn-cs"/>
              </a:rPr>
            </a:br>
            <a:r>
              <a:rPr lang="da-DK" altLang="da-DK" sz="2200" b="1" dirty="0">
                <a:latin typeface="+mn-lt"/>
                <a:ea typeface="+mn-ea"/>
                <a:cs typeface="+mn-cs"/>
              </a:rPr>
              <a:t>Marts</a:t>
            </a:r>
          </a:p>
        </p:txBody>
      </p:sp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2440032" y="4991107"/>
            <a:ext cx="4286250" cy="1629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>
                <a:latin typeface="Arial" panose="020B0604020202020204" pitchFamily="34" charset="0"/>
              </a:rPr>
              <a:t>Biavleren</a:t>
            </a:r>
            <a:endParaRPr lang="da-DK" altLang="da-DK" sz="1350">
              <a:latin typeface="Arial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a-DK" altLang="da-DK" sz="1350" b="1">
                <a:latin typeface="Arial" panose="020B0604020202020204" pitchFamily="34" charset="0"/>
              </a:rPr>
              <a:t>1. eftersyn</a:t>
            </a:r>
            <a:r>
              <a:rPr lang="da-DK" altLang="da-DK" sz="1350">
                <a:latin typeface="Arial" panose="020B0604020202020204" pitchFamily="34" charset="0"/>
              </a:rPr>
              <a:t> (efter rensningsudflugt): Er der liv? Mærk varme på foderbrædder eller dækplade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Tjek forsigtigt fodersituationen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Fodring om nødvendigt.</a:t>
            </a:r>
            <a:r>
              <a:rPr lang="da-DK" altLang="da-DK" sz="1500"/>
              <a:t> </a:t>
            </a:r>
          </a:p>
          <a:p>
            <a:pPr lvl="1">
              <a:buFontTx/>
              <a:buChar char="•"/>
            </a:pPr>
            <a:r>
              <a:rPr lang="da-DK" altLang="da-DK" sz="1275" b="1">
                <a:latin typeface="Verdana" panose="020B0604030504040204" pitchFamily="34" charset="0"/>
              </a:rPr>
              <a:t>Skift bunden</a:t>
            </a:r>
            <a:r>
              <a:rPr lang="da-DK" altLang="da-DK" sz="1275">
                <a:latin typeface="Verdana" panose="020B0604030504040204" pitchFamily="34" charset="0"/>
              </a:rPr>
              <a:t> </a:t>
            </a:r>
          </a:p>
          <a:p>
            <a:pPr lvl="1">
              <a:buFontTx/>
              <a:buChar char="•"/>
            </a:pPr>
            <a:r>
              <a:rPr lang="da-DK" altLang="da-DK" sz="1275" b="1">
                <a:latin typeface="Verdana" panose="020B0604030504040204" pitchFamily="34" charset="0"/>
              </a:rPr>
              <a:t>Sæt Dronetavlen til</a:t>
            </a:r>
            <a:r>
              <a:rPr lang="da-DK" altLang="da-DK" sz="1275">
                <a:latin typeface="Verdana" panose="020B0604030504040204" pitchFamily="34" charset="0"/>
              </a:rPr>
              <a:t>. 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2440032" y="3905257"/>
            <a:ext cx="4286250" cy="985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>
                <a:latin typeface="Arial" panose="020B0604020202020204" pitchFamily="34" charset="0"/>
              </a:rPr>
              <a:t>Bifamilien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Dronningen er i æglægning!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I lunt vejr besøger bierne blomstrende pil og erantis.</a:t>
            </a:r>
          </a:p>
        </p:txBody>
      </p:sp>
      <p:pic>
        <p:nvPicPr>
          <p:cNvPr id="15365" name="Picture 2053" descr="C:\Dokumenter\Camilla\bier\bi-i-p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82" y="1905007"/>
            <a:ext cx="20574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2054" descr="C:\Dokumenter\Camilla\bier\1bee_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032" y="1905007"/>
            <a:ext cx="2057400" cy="1843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0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0"/>
    </mc:Choice>
    <mc:Fallback xmlns="">
      <p:transition spd="slow" advTm="35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00300" y="748407"/>
            <a:ext cx="4286250" cy="971550"/>
          </a:xfrm>
          <a:ln w="12700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altLang="da-DK" sz="1800" b="1" dirty="0"/>
              <a:t>Årets gang i </a:t>
            </a:r>
            <a:r>
              <a:rPr lang="da-DK" altLang="da-DK" sz="1800" b="1" dirty="0" err="1"/>
              <a:t>bigården</a:t>
            </a:r>
            <a:r>
              <a:rPr lang="da-DK" altLang="da-DK" sz="1800" b="1" dirty="0"/>
              <a:t/>
            </a:r>
            <a:br>
              <a:rPr lang="da-DK" altLang="da-DK" sz="1800" b="1" dirty="0"/>
            </a:br>
            <a:r>
              <a:rPr lang="da-DK" altLang="da-DK" sz="2400" b="1" dirty="0"/>
              <a:t>April</a:t>
            </a:r>
            <a:endParaRPr lang="da-DK" altLang="da-DK" sz="2700" b="1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00300" y="5148958"/>
            <a:ext cx="4343400" cy="14427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>
                <a:latin typeface="Arial" panose="020B0604020202020204" pitchFamily="34" charset="0"/>
              </a:rPr>
              <a:t>Biavleren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a-DK" altLang="da-DK" sz="1350" b="1">
                <a:latin typeface="Arial" panose="020B0604020202020204" pitchFamily="34" charset="0"/>
              </a:rPr>
              <a:t>2. eftersyn:</a:t>
            </a:r>
            <a:r>
              <a:rPr lang="da-DK" altLang="da-DK" sz="1350">
                <a:latin typeface="Arial" panose="020B0604020202020204" pitchFamily="34" charset="0"/>
              </a:rPr>
              <a:t> Mærk varme på dækbrædder eller foderplade. Meget varme - stor familie.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Foder nok? (Løft ikke yngeltavler op)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Fodring om nødvendigt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Sørg for at bierne har adgang til vand</a:t>
            </a:r>
            <a:endParaRPr lang="da-DK" altLang="da-DK" sz="150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00300" y="3777357"/>
            <a:ext cx="4343400" cy="12349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350" b="1">
                <a:latin typeface="Arial" panose="020B0604020202020204" pitchFamily="34" charset="0"/>
              </a:rPr>
              <a:t>Bifamilien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Dronningen er i fuld æglægning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I lunt vejr samler bierne pollen fra blomstrende pil,  krokus og skilla.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Bierne henter vand til ynglen.</a:t>
            </a:r>
          </a:p>
        </p:txBody>
      </p:sp>
      <p:pic>
        <p:nvPicPr>
          <p:cNvPr id="16389" name="Picture 12" descr="C:\My Documents\My Pictures\krokusgul2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834257"/>
            <a:ext cx="18288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14" descr="C:\My Documents\My Pictures\Bier i haven 4a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834257"/>
            <a:ext cx="2286000" cy="182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51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440"/>
    </mc:Choice>
    <mc:Fallback xmlns="">
      <p:transition spd="slow" advTm="344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0300" y="735883"/>
            <a:ext cx="4286250" cy="971550"/>
          </a:xfrm>
          <a:ln w="12700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altLang="da-DK" sz="1800" b="1"/>
              <a:t>Årets gang i bigården</a:t>
            </a:r>
            <a:br>
              <a:rPr lang="da-DK" altLang="da-DK" sz="1800" b="1"/>
            </a:br>
            <a:r>
              <a:rPr lang="da-DK" altLang="da-DK" sz="2400" b="1"/>
              <a:t>Maj</a:t>
            </a:r>
            <a:endParaRPr lang="da-DK" altLang="da-DK" sz="27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00300" y="4622083"/>
            <a:ext cx="4343400" cy="17774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500" b="1" dirty="0">
                <a:latin typeface="Arial" panose="020B0604020202020204" pitchFamily="34" charset="0"/>
              </a:rPr>
              <a:t>Biavleren</a:t>
            </a:r>
          </a:p>
          <a:p>
            <a:pPr lvl="1">
              <a:buFontTx/>
              <a:buChar char="•"/>
            </a:pPr>
            <a:r>
              <a:rPr lang="da-DK" altLang="da-DK" sz="1350" b="1" dirty="0">
                <a:latin typeface="Arial" panose="020B0604020202020204" pitchFamily="34" charset="0"/>
              </a:rPr>
              <a:t>3. eftersyn:</a:t>
            </a:r>
            <a:r>
              <a:rPr lang="da-DK" altLang="da-DK" sz="1350" dirty="0">
                <a:latin typeface="Arial" panose="020B0604020202020204" pitchFamily="34" charset="0"/>
              </a:rPr>
              <a:t> Grundig gennemgang af </a:t>
            </a:r>
            <a:r>
              <a:rPr lang="da-DK" altLang="da-DK" sz="1350" dirty="0" err="1">
                <a:latin typeface="Arial" panose="020B0604020202020204" pitchFamily="34" charset="0"/>
              </a:rPr>
              <a:t>bifamilien</a:t>
            </a:r>
            <a:r>
              <a:rPr lang="da-DK" altLang="da-DK" sz="1350" dirty="0">
                <a:latin typeface="Arial" panose="020B0604020202020204" pitchFamily="34" charset="0"/>
              </a:rPr>
              <a:t>. Mindst 15ºC i skyggen</a:t>
            </a:r>
          </a:p>
          <a:p>
            <a:pPr lvl="1"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Æg? Yngelleje? Drone-celler? Pollen? Foder?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Dronetavle tilses/forseglede celler skæres fra.</a:t>
            </a:r>
          </a:p>
          <a:p>
            <a:pPr lvl="1"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Giv plads, giv plads - sætte nyt magasin på i opstabling – ekstra tavler bagerst i trugstadet. </a:t>
            </a:r>
          </a:p>
          <a:p>
            <a:pPr lvl="1">
              <a:buFontTx/>
              <a:buChar char="•"/>
            </a:pPr>
            <a:r>
              <a:rPr lang="da-DK" altLang="da-DK" sz="1350" dirty="0">
                <a:latin typeface="Arial" panose="020B0604020202020204" pitchFamily="34" charset="0"/>
              </a:rPr>
              <a:t>Tilsyn og droneyngel </a:t>
            </a:r>
            <a:r>
              <a:rPr lang="da-DK" altLang="da-DK" sz="1350" dirty="0" err="1">
                <a:latin typeface="Arial" panose="020B0604020202020204" pitchFamily="34" charset="0"/>
              </a:rPr>
              <a:t>fratagning</a:t>
            </a:r>
            <a:r>
              <a:rPr lang="da-DK" altLang="da-DK" sz="1350" dirty="0">
                <a:latin typeface="Arial" panose="020B0604020202020204" pitchFamily="34" charset="0"/>
              </a:rPr>
              <a:t> hver 7. dag.</a:t>
            </a:r>
            <a:endParaRPr lang="da-DK" altLang="da-DK" sz="1500" b="1" dirty="0">
              <a:latin typeface="Arial" panose="020B0604020202020204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00300" y="3364783"/>
            <a:ext cx="4343400" cy="11772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indent="-2667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da-DK" altLang="da-DK" sz="1500" b="1">
                <a:latin typeface="Arial" panose="020B0604020202020204" pitchFamily="34" charset="0"/>
              </a:rPr>
              <a:t>Bifamilien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Æglægningen accelerer yderligere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Der lægges droneæg </a:t>
            </a:r>
          </a:p>
          <a:p>
            <a:pPr lvl="1">
              <a:buFontTx/>
              <a:buChar char="•"/>
            </a:pPr>
            <a:r>
              <a:rPr lang="da-DK" altLang="da-DK" sz="1350">
                <a:latin typeface="Arial" panose="020B0604020202020204" pitchFamily="34" charset="0"/>
              </a:rPr>
              <a:t>Bierne har mange flyvedage. Trækker på frugttræer og mælkebøtter (evt. forårsraps).</a:t>
            </a:r>
            <a:r>
              <a:rPr lang="da-DK" altLang="da-DK" sz="1500">
                <a:latin typeface="Arial" panose="020B0604020202020204" pitchFamily="34" charset="0"/>
              </a:rPr>
              <a:t>  </a:t>
            </a:r>
            <a:endParaRPr lang="da-DK" altLang="da-DK">
              <a:latin typeface="Arial" panose="020B0604020202020204" pitchFamily="34" charset="0"/>
            </a:endParaRPr>
          </a:p>
        </p:txBody>
      </p:sp>
      <p:pic>
        <p:nvPicPr>
          <p:cNvPr id="17413" name="Picture 14" descr="C:\Dokumenter\Camilla\bier\bsar-13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878883"/>
            <a:ext cx="1485900" cy="13323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16" descr="C:\My Documents\My Pictures\Fig 220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878883"/>
            <a:ext cx="271938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7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4"/>
    </mc:Choice>
    <mc:Fallback xmlns="">
      <p:transition spd="slow" advTm="382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4" id="{43C53589-8D3F-4898-A364-8B1386A64DD5}" vid="{9E36929B-05F0-4E8F-B00D-C5B83821B17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290</Words>
  <Application>Microsoft Office PowerPoint</Application>
  <PresentationFormat>Skærmshow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Kontortema</vt:lpstr>
      <vt:lpstr>Årets gang i bigården Månedens arbejde</vt:lpstr>
      <vt:lpstr>Årets gang i bigården Januar og februar</vt:lpstr>
      <vt:lpstr>Årets gang i bigården Marts</vt:lpstr>
      <vt:lpstr>Årets gang i bigården April</vt:lpstr>
      <vt:lpstr>Årets gang i bigården Maj</vt:lpstr>
    </vt:vector>
  </TitlesOfParts>
  <Company>Gefion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Palle Frejvald</dc:creator>
  <cp:lastModifiedBy>Palle Frejvald</cp:lastModifiedBy>
  <cp:revision>4</cp:revision>
  <dcterms:created xsi:type="dcterms:W3CDTF">2015-09-09T07:48:55Z</dcterms:created>
  <dcterms:modified xsi:type="dcterms:W3CDTF">2015-09-30T12:31:26Z</dcterms:modified>
</cp:coreProperties>
</file>