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.xml" ContentType="application/inkml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350" autoAdjust="0"/>
  </p:normalViewPr>
  <p:slideViewPr>
    <p:cSldViewPr snapToGrid="0" snapToObjects="1">
      <p:cViewPr varScale="1">
        <p:scale>
          <a:sx n="75" d="100"/>
          <a:sy n="75" d="100"/>
        </p:scale>
        <p:origin x="94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09-01-10T14:16:11.56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0230D-5B0E-41B9-BA7A-7F172CE9459A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387B2-35CB-495A-96FE-C73B779707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6129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21508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A62A779-4D90-4E4E-9118-836CE7748719}" type="slidenum">
              <a:rPr lang="da-DK" altLang="da-DK">
                <a:latin typeface="Calibri" panose="020F0502020204030204" pitchFamily="34" charset="0"/>
              </a:rPr>
              <a:pPr eaLnBrk="1" hangingPunct="1"/>
              <a:t>1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1509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De første opgaver omforåret</a:t>
            </a:r>
          </a:p>
        </p:txBody>
      </p:sp>
    </p:spTree>
    <p:extLst>
      <p:ext uri="{BB962C8B-B14F-4D97-AF65-F5344CB8AC3E}">
        <p14:creationId xmlns:p14="http://schemas.microsoft.com/office/powerpoint/2010/main" val="929712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30724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5836BF5-1A35-4565-8419-402D72077222}" type="slidenum">
              <a:rPr lang="da-DK" altLang="da-DK">
                <a:latin typeface="Calibri" panose="020F0502020204030204" pitchFamily="34" charset="0"/>
              </a:rPr>
              <a:pPr eaLnBrk="1" hangingPunct="1"/>
              <a:t>10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30725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Bierne og samfundet</a:t>
            </a:r>
          </a:p>
        </p:txBody>
      </p:sp>
    </p:spTree>
    <p:extLst>
      <p:ext uri="{BB962C8B-B14F-4D97-AF65-F5344CB8AC3E}">
        <p14:creationId xmlns:p14="http://schemas.microsoft.com/office/powerpoint/2010/main" val="1638652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31748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331CAD-56D8-44FB-ADC1-5B59B7CB9C3F}" type="slidenum">
              <a:rPr lang="da-DK" altLang="da-DK">
                <a:latin typeface="Calibri" panose="020F0502020204030204" pitchFamily="34" charset="0"/>
              </a:rPr>
              <a:pPr eaLnBrk="1" hangingPunct="1"/>
              <a:t>11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31749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De første opgaver omforåret</a:t>
            </a:r>
          </a:p>
        </p:txBody>
      </p:sp>
    </p:spTree>
    <p:extLst>
      <p:ext uri="{BB962C8B-B14F-4D97-AF65-F5344CB8AC3E}">
        <p14:creationId xmlns:p14="http://schemas.microsoft.com/office/powerpoint/2010/main" val="2401395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smtClean="0"/>
              <a:t>Husk dronetavle!</a:t>
            </a:r>
          </a:p>
        </p:txBody>
      </p:sp>
      <p:sp>
        <p:nvSpPr>
          <p:cNvPr id="32772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DA25F1B-9E30-412F-8A57-C872453C14F5}" type="slidenum">
              <a:rPr lang="da-DK" altLang="da-DK">
                <a:latin typeface="Calibri" panose="020F0502020204030204" pitchFamily="34" charset="0"/>
              </a:rPr>
              <a:pPr eaLnBrk="1" hangingPunct="1"/>
              <a:t>12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32773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De første opgaver omforåret</a:t>
            </a:r>
          </a:p>
        </p:txBody>
      </p:sp>
    </p:spTree>
    <p:extLst>
      <p:ext uri="{BB962C8B-B14F-4D97-AF65-F5344CB8AC3E}">
        <p14:creationId xmlns:p14="http://schemas.microsoft.com/office/powerpoint/2010/main" val="4124137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smtClean="0"/>
              <a:t>Husk foderdej + plastik</a:t>
            </a:r>
          </a:p>
        </p:txBody>
      </p:sp>
      <p:sp>
        <p:nvSpPr>
          <p:cNvPr id="33796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32AB85A-0C2C-46C1-BBB1-3F3F596C3172}" type="slidenum">
              <a:rPr lang="da-DK" altLang="da-DK">
                <a:latin typeface="Calibri" panose="020F0502020204030204" pitchFamily="34" charset="0"/>
              </a:rPr>
              <a:pPr eaLnBrk="1" hangingPunct="1"/>
              <a:t>13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33797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De første opgaver omforåret</a:t>
            </a:r>
          </a:p>
        </p:txBody>
      </p:sp>
    </p:spTree>
    <p:extLst>
      <p:ext uri="{BB962C8B-B14F-4D97-AF65-F5344CB8AC3E}">
        <p14:creationId xmlns:p14="http://schemas.microsoft.com/office/powerpoint/2010/main" val="4053147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HVIS NU IKKE ALT ER I ORDEN – svag eller mistede dronninger – hvad så?</a:t>
            </a:r>
          </a:p>
        </p:txBody>
      </p:sp>
      <p:sp>
        <p:nvSpPr>
          <p:cNvPr id="34820" name="Pladsholder til sidehoved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De første opgaver omforåret</a:t>
            </a:r>
          </a:p>
        </p:txBody>
      </p:sp>
      <p:sp>
        <p:nvSpPr>
          <p:cNvPr id="34821" name="Pladsholder til diasnumm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E10E600-77D1-4CC2-84C7-1A9991FADBDE}" type="slidenum">
              <a:rPr lang="da-DK" altLang="da-DK">
                <a:latin typeface="Calibri" panose="020F0502020204030204" pitchFamily="34" charset="0"/>
              </a:rPr>
              <a:pPr eaLnBrk="1" hangingPunct="1"/>
              <a:t>14</a:t>
            </a:fld>
            <a:endParaRPr lang="da-DK" altLang="da-D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960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Det kan være svært at se om det er en familie </a:t>
            </a:r>
            <a:r>
              <a:rPr lang="da-DK" altLang="da-DK" dirty="0" smtClean="0"/>
              <a:t>der bare er </a:t>
            </a:r>
            <a:r>
              <a:rPr lang="da-DK" altLang="da-DK" dirty="0" smtClean="0"/>
              <a:t>lidt sen i optrækket!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Det ser ikke alt for dårligt ud – det er måske </a:t>
            </a:r>
            <a:r>
              <a:rPr lang="da-DK" altLang="da-DK" dirty="0" smtClean="0"/>
              <a:t>kun lidt </a:t>
            </a:r>
            <a:r>
              <a:rPr lang="da-DK" altLang="da-DK" dirty="0" smtClean="0"/>
              <a:t>tålmodighed der skal til 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OG FODER! </a:t>
            </a:r>
          </a:p>
        </p:txBody>
      </p:sp>
      <p:sp>
        <p:nvSpPr>
          <p:cNvPr id="35844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6F44285-8557-4561-842F-C55C16E0226A}" type="slidenum">
              <a:rPr lang="da-DK" altLang="da-DK">
                <a:latin typeface="Calibri" panose="020F0502020204030204" pitchFamily="34" charset="0"/>
              </a:rPr>
              <a:pPr eaLnBrk="1" hangingPunct="1"/>
              <a:t>15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35845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Aflægger</a:t>
            </a:r>
          </a:p>
        </p:txBody>
      </p:sp>
    </p:spTree>
    <p:extLst>
      <p:ext uri="{BB962C8B-B14F-4D97-AF65-F5344CB8AC3E}">
        <p14:creationId xmlns:p14="http://schemas.microsoft.com/office/powerpoint/2010/main" val="1545133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MEN HVIS DER IKKE SER GODT UD???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Man skal ikke gemme på en familie der er svag eller syg!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Det vil kun gi’ en masse problemer – og måske hvis der er sygdom – smitte de andre bistader.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Det hårdt men nogen gange nødvendig at dræbe en svag familie</a:t>
            </a:r>
            <a:r>
              <a:rPr lang="da-DK" altLang="da-DK" dirty="0" smtClean="0"/>
              <a:t>… Bemærk rensebenzin</a:t>
            </a:r>
            <a:r>
              <a:rPr lang="da-DK" altLang="da-DK" baseline="0" dirty="0" smtClean="0"/>
              <a:t> kan skade polystyrenkasser</a:t>
            </a:r>
            <a:endParaRPr lang="da-DK" altLang="da-DK" dirty="0" smtClean="0"/>
          </a:p>
        </p:txBody>
      </p:sp>
      <p:sp>
        <p:nvSpPr>
          <p:cNvPr id="36868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1081460-1D36-417A-BD24-EB299B8D1484}" type="slidenum">
              <a:rPr lang="da-DK" altLang="da-DK">
                <a:latin typeface="Calibri" panose="020F0502020204030204" pitchFamily="34" charset="0"/>
              </a:rPr>
              <a:pPr eaLnBrk="1" hangingPunct="1"/>
              <a:t>16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36869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Aflægger</a:t>
            </a:r>
          </a:p>
        </p:txBody>
      </p:sp>
    </p:spTree>
    <p:extLst>
      <p:ext uri="{BB962C8B-B14F-4D97-AF65-F5344CB8AC3E}">
        <p14:creationId xmlns:p14="http://schemas.microsoft.com/office/powerpoint/2010/main" val="1626414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MEN tålmodighed har måske hjulpet når vi kigger til dem en uges tid efter?</a:t>
            </a:r>
          </a:p>
          <a:p>
            <a:pPr eaLnBrk="1" hangingPunct="1">
              <a:spcBef>
                <a:spcPct val="0"/>
              </a:spcBef>
            </a:pPr>
            <a:endParaRPr lang="da-DK" altLang="da-DK" dirty="0" smtClean="0"/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Næste gang når vi går mere i dybden med </a:t>
            </a:r>
            <a:r>
              <a:rPr lang="da-DK" altLang="da-DK" dirty="0" err="1" smtClean="0"/>
              <a:t>dronningavl</a:t>
            </a:r>
            <a:r>
              <a:rPr lang="da-DK" altLang="da-DK" dirty="0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– dannelse af nye familier 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– udskiftning af dronninger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Det vil jeg fortælle noget mere om</a:t>
            </a:r>
            <a:r>
              <a:rPr lang="da-DK" altLang="da-DK" baseline="0" dirty="0" smtClean="0"/>
              <a:t> </a:t>
            </a:r>
            <a:r>
              <a:rPr lang="da-DK" altLang="da-DK" dirty="0" smtClean="0"/>
              <a:t>hvordan man </a:t>
            </a:r>
            <a:r>
              <a:rPr lang="da-DK" altLang="da-DK" dirty="0" smtClean="0"/>
              <a:t>tilsætter </a:t>
            </a:r>
            <a:r>
              <a:rPr lang="da-DK" altLang="da-DK" dirty="0" smtClean="0"/>
              <a:t>eller skifter en dronning i det tidlige forår.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HVIS man kan finde en!!! </a:t>
            </a:r>
          </a:p>
        </p:txBody>
      </p:sp>
      <p:sp>
        <p:nvSpPr>
          <p:cNvPr id="37892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2AD86EB-3800-453F-82AA-80495B72A52A}" type="slidenum">
              <a:rPr lang="da-DK" altLang="da-DK">
                <a:latin typeface="Calibri" panose="020F0502020204030204" pitchFamily="34" charset="0"/>
              </a:rPr>
              <a:pPr eaLnBrk="1" hangingPunct="1"/>
              <a:t>17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37893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Aflægger</a:t>
            </a:r>
          </a:p>
        </p:txBody>
      </p:sp>
    </p:spTree>
    <p:extLst>
      <p:ext uri="{BB962C8B-B14F-4D97-AF65-F5344CB8AC3E}">
        <p14:creationId xmlns:p14="http://schemas.microsoft.com/office/powerpoint/2010/main" val="2175593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dirty="0" smtClean="0"/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D27222D-4290-462C-8502-CCE3E59C920F}" type="slidenum">
              <a:rPr lang="da-DK" altLang="da-DK">
                <a:latin typeface="Calibri" panose="020F0502020204030204" pitchFamily="34" charset="0"/>
              </a:rPr>
              <a:pPr eaLnBrk="1" hangingPunct="1"/>
              <a:t>18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38917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Aflægger</a:t>
            </a:r>
          </a:p>
        </p:txBody>
      </p:sp>
    </p:spTree>
    <p:extLst>
      <p:ext uri="{BB962C8B-B14F-4D97-AF65-F5344CB8AC3E}">
        <p14:creationId xmlns:p14="http://schemas.microsoft.com/office/powerpoint/2010/main" val="30685026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En stærk og en svag familie – begge med en dronning kan hjælpe hinanden 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hvis man bruger et såkaldt 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		dronninge-gitter</a:t>
            </a:r>
          </a:p>
        </p:txBody>
      </p:sp>
      <p:sp>
        <p:nvSpPr>
          <p:cNvPr id="39940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1A7056A-2BE9-46AB-9775-EB9D2410A09F}" type="slidenum">
              <a:rPr lang="da-DK" altLang="da-DK">
                <a:latin typeface="Calibri" panose="020F0502020204030204" pitchFamily="34" charset="0"/>
              </a:rPr>
              <a:pPr eaLnBrk="1" hangingPunct="1"/>
              <a:t>19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39941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Aflægger</a:t>
            </a:r>
          </a:p>
        </p:txBody>
      </p:sp>
    </p:spTree>
    <p:extLst>
      <p:ext uri="{BB962C8B-B14F-4D97-AF65-F5344CB8AC3E}">
        <p14:creationId xmlns:p14="http://schemas.microsoft.com/office/powerpoint/2010/main" val="3625000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Husk at </a:t>
            </a:r>
            <a:r>
              <a:rPr lang="da-DK" altLang="da-DK" dirty="0" smtClean="0"/>
              <a:t>medtage: </a:t>
            </a:r>
            <a:r>
              <a:rPr lang="da-DK" altLang="da-DK" dirty="0" err="1" smtClean="0"/>
              <a:t>Virkon</a:t>
            </a:r>
            <a:r>
              <a:rPr lang="da-DK" altLang="da-DK" dirty="0" smtClean="0"/>
              <a:t> S + </a:t>
            </a:r>
            <a:r>
              <a:rPr lang="da-DK" altLang="da-DK" dirty="0" err="1" smtClean="0"/>
              <a:t>Apifonda</a:t>
            </a:r>
            <a:r>
              <a:rPr lang="da-DK" altLang="da-DK" dirty="0" smtClean="0"/>
              <a:t> + pind til rensning af flyvehullet</a:t>
            </a:r>
          </a:p>
        </p:txBody>
      </p:sp>
      <p:sp>
        <p:nvSpPr>
          <p:cNvPr id="22532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D5E205-9A8F-456A-BC56-991388702732}" type="slidenum">
              <a:rPr lang="da-DK" altLang="da-DK">
                <a:latin typeface="Calibri" panose="020F0502020204030204" pitchFamily="34" charset="0"/>
              </a:rPr>
              <a:pPr eaLnBrk="1" hangingPunct="1"/>
              <a:t>2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2533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De første opgaver omforåret</a:t>
            </a:r>
          </a:p>
        </p:txBody>
      </p:sp>
    </p:spTree>
    <p:extLst>
      <p:ext uri="{BB962C8B-B14F-4D97-AF65-F5344CB8AC3E}">
        <p14:creationId xmlns:p14="http://schemas.microsoft.com/office/powerpoint/2010/main" val="33210324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40964" name="Pladsholder til sidehoved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Mælkebøtterne blomstrer</a:t>
            </a:r>
          </a:p>
        </p:txBody>
      </p:sp>
      <p:sp>
        <p:nvSpPr>
          <p:cNvPr id="40965" name="Pladsholder til diasnumm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3301959-BBE3-42D6-8A78-962ACCFFE5D4}" type="slidenum">
              <a:rPr lang="da-DK" altLang="da-DK">
                <a:latin typeface="Calibri" panose="020F0502020204030204" pitchFamily="34" charset="0"/>
              </a:rPr>
              <a:pPr eaLnBrk="1" hangingPunct="1"/>
              <a:t>20</a:t>
            </a:fld>
            <a:endParaRPr lang="da-DK" altLang="da-DK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520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smtClean="0"/>
              <a:t>Husk at tage med: Apifonda + pind til rensning af flyvehullet</a:t>
            </a:r>
          </a:p>
        </p:txBody>
      </p:sp>
      <p:sp>
        <p:nvSpPr>
          <p:cNvPr id="23556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08C54D3-349C-43DF-BA1F-F1606599AF73}" type="slidenum">
              <a:rPr lang="da-DK" altLang="da-DK">
                <a:latin typeface="Calibri" panose="020F0502020204030204" pitchFamily="34" charset="0"/>
              </a:rPr>
              <a:pPr eaLnBrk="1" hangingPunct="1"/>
              <a:t>3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3557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De første opgaver omforåret</a:t>
            </a:r>
          </a:p>
        </p:txBody>
      </p:sp>
    </p:spTree>
    <p:extLst>
      <p:ext uri="{BB962C8B-B14F-4D97-AF65-F5344CB8AC3E}">
        <p14:creationId xmlns:p14="http://schemas.microsoft.com/office/powerpoint/2010/main" val="376275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Til sidst kan man tage den gamle bund og dækpladen med hjem til rensning</a:t>
            </a:r>
            <a:r>
              <a:rPr lang="da-DK" altLang="da-DK" dirty="0" smtClean="0"/>
              <a:t>! Desinfektion</a:t>
            </a:r>
            <a:r>
              <a:rPr lang="da-DK" altLang="da-DK" baseline="0" dirty="0" smtClean="0"/>
              <a:t> kan foretages med </a:t>
            </a:r>
            <a:r>
              <a:rPr lang="da-DK" altLang="da-DK" baseline="0" dirty="0" err="1" smtClean="0"/>
              <a:t>Vircon</a:t>
            </a:r>
            <a:r>
              <a:rPr lang="da-DK" altLang="da-DK" baseline="0" dirty="0" smtClean="0"/>
              <a:t> S</a:t>
            </a:r>
            <a:endParaRPr lang="da-DK" altLang="da-DK" dirty="0" smtClean="0"/>
          </a:p>
        </p:txBody>
      </p:sp>
      <p:sp>
        <p:nvSpPr>
          <p:cNvPr id="24580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EAF4A0-30E3-4893-9CE4-0FEC32642327}" type="slidenum">
              <a:rPr lang="da-DK" altLang="da-DK">
                <a:latin typeface="Calibri" panose="020F0502020204030204" pitchFamily="34" charset="0"/>
              </a:rPr>
              <a:pPr eaLnBrk="1" hangingPunct="1"/>
              <a:t>4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4581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De første opgaver omforåret</a:t>
            </a:r>
          </a:p>
        </p:txBody>
      </p:sp>
    </p:spTree>
    <p:extLst>
      <p:ext uri="{BB962C8B-B14F-4D97-AF65-F5344CB8AC3E}">
        <p14:creationId xmlns:p14="http://schemas.microsoft.com/office/powerpoint/2010/main" val="3510202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smtClean="0"/>
              <a:t>HUSK AT VISE DRONETAVLEN!</a:t>
            </a:r>
          </a:p>
        </p:txBody>
      </p:sp>
      <p:sp>
        <p:nvSpPr>
          <p:cNvPr id="25604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19DB8AB-7FF7-4268-A1E1-8298A3D59D90}" type="slidenum">
              <a:rPr lang="da-DK" altLang="da-DK">
                <a:latin typeface="Calibri" panose="020F0502020204030204" pitchFamily="34" charset="0"/>
              </a:rPr>
              <a:pPr eaLnBrk="1" hangingPunct="1"/>
              <a:t>5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5605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De første opgaver omforåret</a:t>
            </a:r>
          </a:p>
        </p:txBody>
      </p:sp>
    </p:spTree>
    <p:extLst>
      <p:ext uri="{BB962C8B-B14F-4D97-AF65-F5344CB8AC3E}">
        <p14:creationId xmlns:p14="http://schemas.microsoft.com/office/powerpoint/2010/main" val="1080126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Droneceller buer lidt op 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Arbejderceller er </a:t>
            </a:r>
            <a:r>
              <a:rPr lang="da-DK" altLang="da-DK" dirty="0" smtClean="0"/>
              <a:t>flade</a:t>
            </a:r>
            <a:endParaRPr lang="da-DK" altLang="da-DK" dirty="0" smtClean="0"/>
          </a:p>
        </p:txBody>
      </p:sp>
      <p:sp>
        <p:nvSpPr>
          <p:cNvPr id="26628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48AD174-EB32-4366-9BA7-0CC6ED7FE46E}" type="slidenum">
              <a:rPr lang="da-DK" altLang="da-DK">
                <a:latin typeface="Calibri" panose="020F0502020204030204" pitchFamily="34" charset="0"/>
              </a:rPr>
              <a:pPr eaLnBrk="1" hangingPunct="1"/>
              <a:t>6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6629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Mælkebøtterne blomstrer</a:t>
            </a:r>
          </a:p>
        </p:txBody>
      </p:sp>
    </p:spTree>
    <p:extLst>
      <p:ext uri="{BB962C8B-B14F-4D97-AF65-F5344CB8AC3E}">
        <p14:creationId xmlns:p14="http://schemas.microsoft.com/office/powerpoint/2010/main" val="3552478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CF3BE1B-F3B5-49EB-B86F-AB7D2D8062CE}" type="slidenum">
              <a:rPr lang="da-DK" altLang="da-DK">
                <a:latin typeface="Calibri" panose="020F0502020204030204" pitchFamily="34" charset="0"/>
              </a:rPr>
              <a:pPr eaLnBrk="1" hangingPunct="1"/>
              <a:t>7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smtClean="0"/>
              <a:t>Varoa_nærbillede_180207</a:t>
            </a:r>
          </a:p>
        </p:txBody>
      </p:sp>
      <p:sp>
        <p:nvSpPr>
          <p:cNvPr id="27653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De første opgaver omforåret</a:t>
            </a:r>
          </a:p>
        </p:txBody>
      </p:sp>
    </p:spTree>
    <p:extLst>
      <p:ext uri="{BB962C8B-B14F-4D97-AF65-F5344CB8AC3E}">
        <p14:creationId xmlns:p14="http://schemas.microsoft.com/office/powerpoint/2010/main" val="426161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28676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1E10C8-7926-4CC4-BABE-8579C8FEE981}" type="slidenum">
              <a:rPr lang="da-DK" altLang="da-DK">
                <a:latin typeface="Calibri" panose="020F0502020204030204" pitchFamily="34" charset="0"/>
              </a:rPr>
              <a:pPr eaLnBrk="1" hangingPunct="1"/>
              <a:t>8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8677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De første opgaver omforåret</a:t>
            </a:r>
          </a:p>
        </p:txBody>
      </p:sp>
    </p:spTree>
    <p:extLst>
      <p:ext uri="{BB962C8B-B14F-4D97-AF65-F5344CB8AC3E}">
        <p14:creationId xmlns:p14="http://schemas.microsoft.com/office/powerpoint/2010/main" val="2307154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2F34CA-2FA9-4EE7-9B00-723BCC6E6330}" type="slidenum">
              <a:rPr lang="da-DK" altLang="da-DK">
                <a:latin typeface="Calibri" panose="020F0502020204030204" pitchFamily="34" charset="0"/>
              </a:rPr>
              <a:pPr eaLnBrk="1" hangingPunct="1"/>
              <a:t>9</a:t>
            </a:fld>
            <a:endParaRPr lang="da-DK" altLang="da-DK">
              <a:latin typeface="Calibri" panose="020F0502020204030204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smtClean="0"/>
              <a:t>Yngeludvikling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smtClean="0"/>
              <a:t>Dronninger (jomfru men klar til parring) tager 16 dage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smtClean="0"/>
              <a:t>Hunnerne (arbejderne – ufrugtbar) tager 21 dage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smtClean="0"/>
              <a:t>Droner tager 24 dage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smtClean="0"/>
              <a:t> </a:t>
            </a:r>
          </a:p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29701" name="Pladsholder til sidehoved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Mælkebøtterne blomstrer</a:t>
            </a:r>
          </a:p>
        </p:txBody>
      </p:sp>
    </p:spTree>
    <p:extLst>
      <p:ext uri="{BB962C8B-B14F-4D97-AF65-F5344CB8AC3E}">
        <p14:creationId xmlns:p14="http://schemas.microsoft.com/office/powerpoint/2010/main" val="2448550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1762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9227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1331784"/>
            <a:ext cx="2057400" cy="4794379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331784"/>
            <a:ext cx="6019800" cy="4794379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905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0894A-545C-419E-B2DC-3A4DD8DC2B06}" type="datetimeFigureOut">
              <a:rPr lang="da-DK"/>
              <a:pPr>
                <a:defRPr/>
              </a:pPr>
              <a:t>30-09-2015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013B4-28FB-4E1A-B2AC-7910B74B4116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53062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538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069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069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664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2787135"/>
            <a:ext cx="4038600" cy="33390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2787135"/>
            <a:ext cx="4038600" cy="33390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699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677297"/>
            <a:ext cx="4040188" cy="34488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677297"/>
            <a:ext cx="4041775" cy="34488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754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8386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9649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9313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132703"/>
            <a:ext cx="5486400" cy="35948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4190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2711622"/>
            <a:ext cx="8229600" cy="3414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FDE88-4B08-444D-A1E2-674E759AC9A5}" type="datetimeFigureOut">
              <a:rPr lang="da-DK" smtClean="0"/>
              <a:t>30-09-2015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 descr="150617_DanmarksBiavlerforening_skabelon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9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29554" y="2266242"/>
            <a:ext cx="3571143" cy="1648557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De første </a:t>
            </a:r>
            <a:br>
              <a:rPr lang="da-DK" dirty="0" smtClean="0"/>
            </a:br>
            <a:r>
              <a:rPr lang="da-DK" dirty="0" smtClean="0"/>
              <a:t>opgaver </a:t>
            </a:r>
            <a:br>
              <a:rPr lang="da-DK" dirty="0" smtClean="0"/>
            </a:br>
            <a:r>
              <a:rPr lang="da-DK" dirty="0" smtClean="0"/>
              <a:t>om foråret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747346" y="4837990"/>
            <a:ext cx="6214697" cy="1617785"/>
          </a:xfrm>
        </p:spPr>
        <p:txBody>
          <a:bodyPr rtlCol="0"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  <a:defRPr/>
            </a:pPr>
            <a:r>
              <a:rPr lang="da-DK" dirty="0" smtClean="0"/>
              <a:t> </a:t>
            </a:r>
            <a:r>
              <a:rPr lang="da-DK" sz="2585" dirty="0" smtClean="0">
                <a:solidFill>
                  <a:schemeClr val="tx1"/>
                </a:solidFill>
              </a:rPr>
              <a:t>Materiel </a:t>
            </a:r>
            <a:r>
              <a:rPr lang="da-DK" sz="2585" dirty="0">
                <a:solidFill>
                  <a:schemeClr val="tx1"/>
                </a:solidFill>
              </a:rPr>
              <a:t>gøres klar…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da-DK" sz="2585" dirty="0">
                <a:solidFill>
                  <a:schemeClr val="tx1"/>
                </a:solidFill>
              </a:rPr>
              <a:t> Bund skiftes i bistadet…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da-DK" sz="2585" dirty="0">
                <a:solidFill>
                  <a:schemeClr val="tx1"/>
                </a:solidFill>
              </a:rPr>
              <a:t> Den første udvidelse af </a:t>
            </a:r>
            <a:r>
              <a:rPr lang="da-DK" sz="2585" dirty="0" err="1">
                <a:solidFill>
                  <a:schemeClr val="tx1"/>
                </a:solidFill>
              </a:rPr>
              <a:t>bifamili</a:t>
            </a:r>
            <a:r>
              <a:rPr lang="da-DK" dirty="0" err="1" smtClean="0">
                <a:solidFill>
                  <a:schemeClr val="tx1"/>
                </a:solidFill>
              </a:rPr>
              <a:t>en</a:t>
            </a:r>
            <a:r>
              <a:rPr lang="da-DK" dirty="0" smtClean="0">
                <a:solidFill>
                  <a:schemeClr val="tx1"/>
                </a:solidFill>
              </a:rPr>
              <a:t>…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6" name="Billede 5" descr="Billede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74" y="1540875"/>
            <a:ext cx="3858357" cy="3188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877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billede 4" descr="Fig 55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2166" y="2553030"/>
            <a:ext cx="5351585" cy="379827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91" name="Tekstboks 3"/>
          <p:cNvSpPr txBox="1">
            <a:spLocks noChangeArrowheads="1"/>
          </p:cNvSpPr>
          <p:nvPr/>
        </p:nvSpPr>
        <p:spPr bwMode="auto">
          <a:xfrm>
            <a:off x="5363308" y="5868867"/>
            <a:ext cx="1186962" cy="26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1108">
                <a:latin typeface="Calibri" panose="020F0502020204030204" pitchFamily="34" charset="0"/>
              </a:rPr>
              <a:t>Foto Jan Sæther</a:t>
            </a: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793006"/>
              </p:ext>
            </p:extLst>
          </p:nvPr>
        </p:nvGraphicFramePr>
        <p:xfrm>
          <a:off x="945148" y="1300107"/>
          <a:ext cx="7253704" cy="100818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{9D7B26C5-4107-4FEC-AEDC-1716B250A1EF}</a:tableStyleId>
              </a:tblPr>
              <a:tblGrid>
                <a:gridCol w="1813426"/>
                <a:gridCol w="1813426"/>
                <a:gridCol w="1813426"/>
                <a:gridCol w="1813426"/>
              </a:tblGrid>
              <a:tr h="527542">
                <a:tc>
                  <a:txBody>
                    <a:bodyPr/>
                    <a:lstStyle/>
                    <a:p>
                      <a:pPr algn="ctr"/>
                      <a:r>
                        <a:rPr lang="da-DK" sz="2600" b="1" i="0" dirty="0" smtClean="0"/>
                        <a:t>Udvikling</a:t>
                      </a:r>
                      <a:endParaRPr lang="da-DK" sz="2600" b="1" i="0" dirty="0"/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600" dirty="0" smtClean="0"/>
                        <a:t>Dronning</a:t>
                      </a:r>
                      <a:endParaRPr lang="da-DK" sz="2600" dirty="0"/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600" dirty="0" smtClean="0"/>
                        <a:t>Arbejder </a:t>
                      </a:r>
                      <a:endParaRPr lang="da-DK" sz="2600" dirty="0"/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600" dirty="0" smtClean="0"/>
                        <a:t>Drone</a:t>
                      </a:r>
                      <a:endParaRPr lang="da-DK" sz="2600" dirty="0"/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  <a:tr h="478302">
                <a:tc>
                  <a:txBody>
                    <a:bodyPr/>
                    <a:lstStyle/>
                    <a:p>
                      <a:pPr algn="ctr"/>
                      <a:r>
                        <a:rPr lang="da-DK" sz="2600" b="1" dirty="0" smtClean="0">
                          <a:solidFill>
                            <a:srgbClr val="FF0000"/>
                          </a:solidFill>
                        </a:rPr>
                        <a:t>Forseglet</a:t>
                      </a:r>
                      <a:endParaRPr lang="da-DK" sz="2600" b="1" dirty="0">
                        <a:solidFill>
                          <a:srgbClr val="FF0000"/>
                        </a:solidFill>
                      </a:endParaRPr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600" dirty="0" smtClean="0"/>
                        <a:t>7</a:t>
                      </a:r>
                      <a:endParaRPr lang="da-DK" sz="2600" dirty="0"/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600" dirty="0" smtClean="0"/>
                        <a:t>12</a:t>
                      </a:r>
                      <a:endParaRPr lang="da-DK" sz="2600" dirty="0"/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600" dirty="0" smtClean="0"/>
                        <a:t>14</a:t>
                      </a:r>
                      <a:endParaRPr lang="da-DK" sz="2600" dirty="0"/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599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48479" y="914453"/>
            <a:ext cx="7772400" cy="1055077"/>
          </a:xfrm>
        </p:spPr>
        <p:txBody>
          <a:bodyPr/>
          <a:lstStyle/>
          <a:p>
            <a:pPr eaLnBrk="1" hangingPunct="1"/>
            <a:r>
              <a:rPr lang="da-DK" altLang="da-DK" dirty="0" err="1" smtClean="0"/>
              <a:t>Varroas</a:t>
            </a:r>
            <a:r>
              <a:rPr lang="da-DK" altLang="da-DK" dirty="0" smtClean="0"/>
              <a:t> udvikling og kontrol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idx="1"/>
          </p:nvPr>
        </p:nvSpPr>
        <p:spPr>
          <a:xfrm>
            <a:off x="678140" y="1837645"/>
            <a:ext cx="7772400" cy="474784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a-DK" altLang="da-DK" sz="1846" dirty="0"/>
              <a:t>10 Varroa i </a:t>
            </a:r>
            <a:r>
              <a:rPr lang="da-DK" altLang="da-DK" sz="1846" dirty="0" smtClean="0"/>
              <a:t>år 1 </a:t>
            </a:r>
            <a:r>
              <a:rPr lang="da-DK" altLang="da-DK" sz="2215" b="1" dirty="0"/>
              <a:t>&gt;</a:t>
            </a:r>
            <a:r>
              <a:rPr lang="da-DK" altLang="da-DK" sz="1846" dirty="0"/>
              <a:t> 1000 Varroa i </a:t>
            </a:r>
            <a:r>
              <a:rPr lang="da-DK" altLang="da-DK" sz="1846" dirty="0" smtClean="0"/>
              <a:t>år 2 </a:t>
            </a:r>
            <a:r>
              <a:rPr lang="da-DK" altLang="da-DK" sz="1846" b="1" dirty="0"/>
              <a:t>&gt;</a:t>
            </a:r>
            <a:r>
              <a:rPr lang="da-DK" altLang="da-DK" sz="1846" dirty="0"/>
              <a:t> 10.000 Varroa i </a:t>
            </a:r>
            <a:r>
              <a:rPr lang="da-DK" altLang="da-DK" sz="1846" dirty="0" smtClean="0"/>
              <a:t>år 3 </a:t>
            </a:r>
            <a:endParaRPr lang="da-DK" altLang="da-DK" sz="1846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da-DK" altLang="da-DK" sz="1846" dirty="0"/>
              <a:t>			</a:t>
            </a:r>
            <a:r>
              <a:rPr lang="da-DK" altLang="da-DK" sz="3323" dirty="0">
                <a:solidFill>
                  <a:srgbClr val="FF0000"/>
                </a:solidFill>
              </a:rPr>
              <a:t>= </a:t>
            </a:r>
            <a:r>
              <a:rPr lang="da-DK" altLang="da-DK" sz="3323" dirty="0" err="1">
                <a:solidFill>
                  <a:srgbClr val="FF0000"/>
                </a:solidFill>
              </a:rPr>
              <a:t>Bifamilien</a:t>
            </a:r>
            <a:r>
              <a:rPr lang="da-DK" altLang="da-DK" sz="3323" dirty="0">
                <a:solidFill>
                  <a:srgbClr val="FF0000"/>
                </a:solidFill>
              </a:rPr>
              <a:t> dør</a:t>
            </a:r>
            <a:r>
              <a:rPr lang="da-DK" altLang="da-DK" sz="1846" dirty="0">
                <a:solidFill>
                  <a:srgbClr val="FF0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da-DK" altLang="da-DK" sz="1846" dirty="0"/>
          </a:p>
          <a:p>
            <a:pPr eaLnBrk="1" hangingPunct="1">
              <a:lnSpc>
                <a:spcPct val="90000"/>
              </a:lnSpc>
            </a:pPr>
            <a:r>
              <a:rPr lang="da-DK" altLang="da-DK" sz="1846" dirty="0"/>
              <a:t>En befrugtet varroa-hun kryber ind i cellen ca. 15 timer før forsegling. </a:t>
            </a:r>
          </a:p>
          <a:p>
            <a:pPr lvl="1" eaLnBrk="1" hangingPunct="1">
              <a:lnSpc>
                <a:spcPct val="90000"/>
              </a:lnSpc>
            </a:pPr>
            <a:r>
              <a:rPr lang="da-DK" altLang="da-DK" sz="1477" dirty="0"/>
              <a:t>En </a:t>
            </a:r>
            <a:r>
              <a:rPr lang="da-DK" altLang="da-DK" sz="1477" dirty="0" smtClean="0"/>
              <a:t>arbejdercelle </a:t>
            </a:r>
            <a:r>
              <a:rPr lang="da-DK" altLang="da-DK" sz="1477" dirty="0"/>
              <a:t>er forseglet i </a:t>
            </a:r>
            <a:r>
              <a:rPr lang="da-DK" altLang="da-DK" sz="1477" b="1" dirty="0">
                <a:solidFill>
                  <a:srgbClr val="FF0000"/>
                </a:solidFill>
              </a:rPr>
              <a:t>12</a:t>
            </a:r>
            <a:r>
              <a:rPr lang="da-DK" altLang="da-DK" sz="1477" dirty="0"/>
              <a:t> døgn. </a:t>
            </a:r>
          </a:p>
          <a:p>
            <a:pPr lvl="1" eaLnBrk="1" hangingPunct="1">
              <a:lnSpc>
                <a:spcPct val="90000"/>
              </a:lnSpc>
            </a:pPr>
            <a:r>
              <a:rPr lang="da-DK" altLang="da-DK" sz="1477" dirty="0"/>
              <a:t>En </a:t>
            </a:r>
            <a:r>
              <a:rPr lang="da-DK" altLang="da-DK" sz="1477" dirty="0" smtClean="0"/>
              <a:t>dronecelle </a:t>
            </a:r>
            <a:r>
              <a:rPr lang="da-DK" altLang="da-DK" sz="1477" dirty="0"/>
              <a:t>i </a:t>
            </a:r>
            <a:r>
              <a:rPr lang="da-DK" altLang="da-DK" sz="1477" b="1" dirty="0">
                <a:solidFill>
                  <a:srgbClr val="FF0000"/>
                </a:solidFill>
              </a:rPr>
              <a:t>14</a:t>
            </a:r>
            <a:r>
              <a:rPr lang="da-DK" altLang="da-DK" sz="1477" dirty="0"/>
              <a:t> døgn.</a:t>
            </a:r>
          </a:p>
          <a:p>
            <a:pPr lvl="1" eaLnBrk="1" hangingPunct="1">
              <a:lnSpc>
                <a:spcPct val="90000"/>
              </a:lnSpc>
            </a:pPr>
            <a:endParaRPr lang="da-DK" altLang="da-DK" sz="1477" dirty="0"/>
          </a:p>
          <a:p>
            <a:pPr eaLnBrk="1" hangingPunct="1">
              <a:lnSpc>
                <a:spcPct val="90000"/>
              </a:lnSpc>
            </a:pPr>
            <a:r>
              <a:rPr lang="da-DK" altLang="da-DK" sz="1846" dirty="0" smtClean="0"/>
              <a:t>Første </a:t>
            </a:r>
            <a:r>
              <a:rPr lang="da-DK" altLang="da-DK" sz="1846" dirty="0"/>
              <a:t>æg bliver til </a:t>
            </a:r>
            <a:r>
              <a:rPr lang="da-DK" altLang="da-DK" sz="1846" b="1" i="1" dirty="0"/>
              <a:t>han</a:t>
            </a:r>
            <a:r>
              <a:rPr lang="da-DK" altLang="da-DK" sz="1846" dirty="0"/>
              <a:t> varroa! </a:t>
            </a:r>
          </a:p>
          <a:p>
            <a:pPr eaLnBrk="1" hangingPunct="1">
              <a:lnSpc>
                <a:spcPct val="90000"/>
              </a:lnSpc>
            </a:pPr>
            <a:r>
              <a:rPr lang="da-DK" altLang="da-DK" sz="1846" dirty="0"/>
              <a:t>A</a:t>
            </a:r>
            <a:r>
              <a:rPr lang="da-DK" altLang="da-DK" sz="1846" dirty="0" smtClean="0"/>
              <a:t>ndet </a:t>
            </a:r>
            <a:r>
              <a:rPr lang="da-DK" altLang="da-DK" sz="1846" dirty="0"/>
              <a:t>og </a:t>
            </a:r>
            <a:r>
              <a:rPr lang="da-DK" altLang="da-DK" sz="1846" dirty="0" smtClean="0"/>
              <a:t>tredje </a:t>
            </a:r>
            <a:r>
              <a:rPr lang="da-DK" altLang="da-DK" sz="1846" dirty="0" smtClean="0"/>
              <a:t>ægs hunmider bliver </a:t>
            </a:r>
            <a:r>
              <a:rPr lang="da-DK" altLang="da-DK" sz="1846" dirty="0"/>
              <a:t>befrugtet af denne han </a:t>
            </a:r>
          </a:p>
          <a:p>
            <a:pPr eaLnBrk="1" hangingPunct="1">
              <a:lnSpc>
                <a:spcPct val="90000"/>
              </a:lnSpc>
            </a:pPr>
            <a:r>
              <a:rPr lang="da-DK" altLang="da-DK" sz="1846" dirty="0" smtClean="0"/>
              <a:t>Disse </a:t>
            </a:r>
            <a:r>
              <a:rPr lang="da-DK" altLang="da-DK" sz="1846" dirty="0"/>
              <a:t>hun-</a:t>
            </a:r>
            <a:r>
              <a:rPr lang="da-DK" altLang="da-DK" sz="1846" dirty="0" err="1"/>
              <a:t>varroaer</a:t>
            </a:r>
            <a:r>
              <a:rPr lang="da-DK" altLang="da-DK" sz="1846" dirty="0"/>
              <a:t> når at blive </a:t>
            </a:r>
            <a:r>
              <a:rPr lang="da-DK" altLang="da-DK" sz="1846" dirty="0" smtClean="0"/>
              <a:t>voksne </a:t>
            </a:r>
            <a:r>
              <a:rPr lang="da-DK" altLang="da-DK" sz="1846" dirty="0"/>
              <a:t>og befrugtet i cellen.</a:t>
            </a:r>
          </a:p>
          <a:p>
            <a:pPr eaLnBrk="1" hangingPunct="1">
              <a:lnSpc>
                <a:spcPct val="90000"/>
              </a:lnSpc>
            </a:pPr>
            <a:r>
              <a:rPr lang="da-DK" altLang="da-DK" sz="1846" dirty="0"/>
              <a:t>I dronecellen når </a:t>
            </a:r>
            <a:r>
              <a:rPr lang="da-DK" altLang="da-DK" sz="1846" dirty="0" err="1"/>
              <a:t>varroamiden</a:t>
            </a:r>
            <a:r>
              <a:rPr lang="da-DK" altLang="da-DK" sz="1846" dirty="0"/>
              <a:t> at lægge flere æg (&lt;3)</a:t>
            </a:r>
          </a:p>
          <a:p>
            <a:pPr eaLnBrk="1" hangingPunct="1">
              <a:lnSpc>
                <a:spcPct val="90000"/>
              </a:lnSpc>
            </a:pPr>
            <a:endParaRPr lang="da-DK" altLang="da-DK" sz="1846" dirty="0"/>
          </a:p>
          <a:p>
            <a:pPr eaLnBrk="1" hangingPunct="1">
              <a:lnSpc>
                <a:spcPct val="90000"/>
              </a:lnSpc>
            </a:pPr>
            <a:r>
              <a:rPr lang="da-DK" altLang="da-DK" sz="1846" dirty="0"/>
              <a:t>Naturligt nedfald max. 1 død mide i </a:t>
            </a:r>
            <a:r>
              <a:rPr lang="da-DK" altLang="da-DK" sz="1846" dirty="0" err="1"/>
              <a:t>gns</a:t>
            </a:r>
            <a:r>
              <a:rPr lang="da-DK" altLang="da-DK" sz="1846" dirty="0"/>
              <a:t>/døgn målt over 7 dage.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da-DK" altLang="da-DK" sz="1846" dirty="0"/>
              <a:t>	betyder at der er ca.1000 mider i </a:t>
            </a:r>
            <a:r>
              <a:rPr lang="da-DK" altLang="da-DK" sz="1846" dirty="0" err="1"/>
              <a:t>bifamilien</a:t>
            </a:r>
            <a:r>
              <a:rPr lang="da-DK" altLang="da-DK" sz="2215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8786215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6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6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6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6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6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56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56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56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560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560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34" grpId="0"/>
      <p:bldP spid="5560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50" y="1096070"/>
            <a:ext cx="5543550" cy="868974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da-DK" sz="2954" dirty="0"/>
              <a:t> Det første besøg forsat:</a:t>
            </a:r>
            <a:br>
              <a:rPr lang="da-DK" sz="2954" dirty="0"/>
            </a:br>
            <a:r>
              <a:rPr lang="da-DK" sz="2215" i="1" dirty="0">
                <a:solidFill>
                  <a:srgbClr val="FF0000"/>
                </a:solidFill>
              </a:rPr>
              <a:t>(sidst i marts/ begyndelsen af april</a:t>
            </a:r>
            <a:r>
              <a:rPr lang="da-DK" sz="2585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5" name="Pladsholder til indhold 4" descr="Untitled-16.jpg"/>
          <p:cNvPicPr>
            <a:picLocks noGrp="1" noChangeAspect="1"/>
          </p:cNvPicPr>
          <p:nvPr>
            <p:ph idx="1"/>
          </p:nvPr>
        </p:nvPicPr>
        <p:blipFill>
          <a:blip r:embed="rId3">
            <a:lum contrast="10000"/>
          </a:blip>
          <a:srcRect/>
          <a:stretch>
            <a:fillRect/>
          </a:stretch>
        </p:blipFill>
        <p:spPr>
          <a:xfrm>
            <a:off x="6220558" y="3152006"/>
            <a:ext cx="1928446" cy="106826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27893" y="2113048"/>
            <a:ext cx="5858608" cy="4731727"/>
          </a:xfrm>
        </p:spPr>
        <p:txBody>
          <a:bodyPr>
            <a:normAutofit/>
          </a:bodyPr>
          <a:lstStyle/>
          <a:p>
            <a:pPr marL="316531" indent="-316531"/>
            <a:r>
              <a:rPr lang="da-DK" altLang="da-DK" sz="2215" b="1" dirty="0">
                <a:solidFill>
                  <a:srgbClr val="00B050"/>
                </a:solidFill>
              </a:rPr>
              <a:t>2) Dronetavlen sættes i stadet:</a:t>
            </a:r>
            <a:endParaRPr lang="da-DK" altLang="da-DK" sz="1662" b="1" dirty="0">
              <a:solidFill>
                <a:srgbClr val="00B050"/>
              </a:solidFill>
            </a:endParaRPr>
          </a:p>
          <a:p>
            <a:pPr marL="316531" indent="-316531">
              <a:buFont typeface="Wingdings" panose="05000000000000000000" pitchFamily="2" charset="2"/>
              <a:buChar char="Ø"/>
            </a:pPr>
            <a:r>
              <a:rPr lang="da-DK" altLang="da-DK" sz="1662" dirty="0"/>
              <a:t>Man vælger om man vil se til sine bier</a:t>
            </a:r>
          </a:p>
          <a:p>
            <a:pPr marL="738572" lvl="1" indent="-316531">
              <a:buFont typeface="Wingdings" panose="05000000000000000000" pitchFamily="2" charset="2"/>
              <a:buChar char="ü"/>
            </a:pPr>
            <a:r>
              <a:rPr lang="da-DK" altLang="da-DK" sz="1477" dirty="0"/>
              <a:t>hver 07.dag = den </a:t>
            </a:r>
            <a:r>
              <a:rPr lang="da-DK" altLang="da-DK" sz="1477" dirty="0" err="1"/>
              <a:t>tre-delt</a:t>
            </a:r>
            <a:r>
              <a:rPr lang="da-DK" altLang="da-DK" sz="1477" dirty="0"/>
              <a:t> ramme</a:t>
            </a:r>
          </a:p>
          <a:p>
            <a:pPr marL="738572" lvl="1" indent="-316531">
              <a:buFont typeface="Wingdings" panose="05000000000000000000" pitchFamily="2" charset="2"/>
              <a:buChar char="ü"/>
            </a:pPr>
            <a:endParaRPr lang="da-DK" altLang="da-DK" sz="1477" dirty="0"/>
          </a:p>
          <a:p>
            <a:pPr marL="738572" lvl="1" indent="-316531">
              <a:buFont typeface="Wingdings" panose="05000000000000000000" pitchFamily="2" charset="2"/>
              <a:buChar char="ü"/>
            </a:pPr>
            <a:r>
              <a:rPr lang="da-DK" altLang="da-DK" sz="1477" dirty="0"/>
              <a:t>hver 10.dag = den </a:t>
            </a:r>
            <a:r>
              <a:rPr lang="da-DK" altLang="da-DK" sz="1477" dirty="0" err="1"/>
              <a:t>to-delt</a:t>
            </a:r>
            <a:r>
              <a:rPr lang="da-DK" altLang="da-DK" sz="1477" dirty="0"/>
              <a:t> ramme</a:t>
            </a:r>
          </a:p>
          <a:p>
            <a:pPr marL="738572" lvl="1" indent="-316531">
              <a:buFont typeface="Calibri" panose="020F0502020204030204" pitchFamily="34" charset="0"/>
              <a:buAutoNum type="alphaLcParenR"/>
            </a:pPr>
            <a:endParaRPr lang="da-DK" altLang="da-DK" sz="1477" dirty="0"/>
          </a:p>
          <a:p>
            <a:pPr marL="316531" indent="-316531">
              <a:buFont typeface="Wingdings" panose="05000000000000000000" pitchFamily="2" charset="2"/>
              <a:buChar char="Ø"/>
            </a:pPr>
            <a:r>
              <a:rPr lang="da-DK" altLang="da-DK" sz="1662" dirty="0"/>
              <a:t>Løft en tom fodertavle op</a:t>
            </a:r>
          </a:p>
          <a:p>
            <a:pPr marL="316531" indent="-316531">
              <a:buFont typeface="Wingdings" panose="05000000000000000000" pitchFamily="2" charset="2"/>
              <a:buChar char="Ø"/>
            </a:pPr>
            <a:r>
              <a:rPr lang="da-DK" altLang="da-DK" sz="1662" dirty="0"/>
              <a:t>Find forsigtig frem til der hvor </a:t>
            </a:r>
            <a:r>
              <a:rPr lang="da-DK" altLang="da-DK" sz="1662" dirty="0" smtClean="0"/>
              <a:t>yngellejet </a:t>
            </a:r>
            <a:r>
              <a:rPr lang="da-DK" altLang="da-DK" sz="1662" dirty="0"/>
              <a:t>begynder </a:t>
            </a:r>
          </a:p>
          <a:p>
            <a:pPr marL="316531" indent="-316531"/>
            <a:r>
              <a:rPr lang="da-DK" altLang="da-DK" sz="1662" dirty="0"/>
              <a:t>	(der hvor de fleste af bierne er samlet …)</a:t>
            </a:r>
          </a:p>
          <a:p>
            <a:pPr marL="316531" indent="-316531">
              <a:buFont typeface="Wingdings" panose="05000000000000000000" pitchFamily="2" charset="2"/>
              <a:buChar char="Ø"/>
            </a:pPr>
            <a:r>
              <a:rPr lang="da-DK" altLang="da-DK" sz="1662" dirty="0"/>
              <a:t>Sæt dronetavlen </a:t>
            </a:r>
            <a:r>
              <a:rPr lang="da-DK" altLang="da-DK" sz="1662" dirty="0" smtClean="0"/>
              <a:t>op til </a:t>
            </a:r>
            <a:r>
              <a:rPr lang="da-DK" altLang="da-DK" sz="1662" dirty="0"/>
              <a:t>yngeltavlerne </a:t>
            </a:r>
          </a:p>
          <a:p>
            <a:pPr marL="316531" indent="-316531">
              <a:buFont typeface="Wingdings" panose="05000000000000000000" pitchFamily="2" charset="2"/>
              <a:buChar char="Ø"/>
            </a:pPr>
            <a:r>
              <a:rPr lang="da-DK" altLang="da-DK" sz="1662" dirty="0"/>
              <a:t>Ryk de øvrige tavler på plads</a:t>
            </a:r>
          </a:p>
          <a:p>
            <a:pPr marL="316531" indent="-316531">
              <a:buFont typeface="Calibri" panose="020F0502020204030204" pitchFamily="34" charset="0"/>
              <a:buAutoNum type="alphaLcParenR"/>
            </a:pPr>
            <a:endParaRPr lang="da-DK" altLang="da-DK" sz="1662" dirty="0"/>
          </a:p>
          <a:p>
            <a:pPr marL="316531" indent="-316531">
              <a:buFont typeface="Wingdings" panose="05000000000000000000" pitchFamily="2" charset="2"/>
              <a:buChar char="ü"/>
            </a:pPr>
            <a:r>
              <a:rPr lang="da-DK" altLang="da-DK" sz="1662" b="1" dirty="0">
                <a:solidFill>
                  <a:srgbClr val="00B050"/>
                </a:solidFill>
              </a:rPr>
              <a:t>Om 7 (eller 10) dage ved det næste og de efterfølgende kontrolbesøg kan man efterhånden fjerne de udbyggede dronetavler </a:t>
            </a:r>
          </a:p>
          <a:p>
            <a:pPr marL="316531" indent="-316531"/>
            <a:endParaRPr lang="da-DK" altLang="da-DK" sz="1662" b="1" dirty="0">
              <a:solidFill>
                <a:srgbClr val="00B050"/>
              </a:solidFill>
            </a:endParaRPr>
          </a:p>
          <a:p>
            <a:pPr marL="316531" indent="-316531"/>
            <a:endParaRPr lang="da-DK" altLang="da-DK" sz="1662" b="1" dirty="0"/>
          </a:p>
        </p:txBody>
      </p:sp>
      <p:pic>
        <p:nvPicPr>
          <p:cNvPr id="9" name="Billede 8" descr="scan0001.jpg"/>
          <p:cNvPicPr>
            <a:picLocks noChangeAspect="1"/>
          </p:cNvPicPr>
          <p:nvPr/>
        </p:nvPicPr>
        <p:blipFill>
          <a:blip r:embed="rId4">
            <a:lum contrast="30000"/>
          </a:blip>
          <a:stretch>
            <a:fillRect/>
          </a:stretch>
        </p:blipFill>
        <p:spPr>
          <a:xfrm>
            <a:off x="6220558" y="1899101"/>
            <a:ext cx="1928446" cy="1121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lede 6" descr="Untitled-1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697" y="4324779"/>
            <a:ext cx="1968011" cy="1157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495457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50" y="1116720"/>
            <a:ext cx="5543550" cy="868974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da-DK" sz="2954" dirty="0"/>
              <a:t> Det første besøg </a:t>
            </a:r>
            <a:br>
              <a:rPr lang="da-DK" sz="2954" dirty="0"/>
            </a:br>
            <a:r>
              <a:rPr lang="da-DK" sz="2215" i="1" dirty="0">
                <a:solidFill>
                  <a:srgbClr val="FF0000"/>
                </a:solidFill>
              </a:rPr>
              <a:t>(sidst i marts/ begyndelsen af april</a:t>
            </a:r>
            <a:r>
              <a:rPr lang="da-DK" sz="2585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5" name="Pladsholder til indhold 4" descr="Untitled-16.jpg"/>
          <p:cNvPicPr>
            <a:picLocks noGrp="1" noChangeAspect="1"/>
          </p:cNvPicPr>
          <p:nvPr>
            <p:ph idx="1"/>
          </p:nvPr>
        </p:nvPicPr>
        <p:blipFill>
          <a:blip r:embed="rId3">
            <a:lum bright="-10000" contrast="-20000"/>
          </a:blip>
          <a:stretch>
            <a:fillRect/>
          </a:stretch>
        </p:blipFill>
        <p:spPr>
          <a:xfrm>
            <a:off x="6286500" y="5081287"/>
            <a:ext cx="2176097" cy="1384789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27893" y="2133698"/>
            <a:ext cx="4787412" cy="4731727"/>
          </a:xfrm>
        </p:spPr>
        <p:txBody>
          <a:bodyPr/>
          <a:lstStyle/>
          <a:p>
            <a:pPr marL="316531" indent="-316531"/>
            <a:r>
              <a:rPr lang="da-DK" altLang="da-DK" sz="1846" b="1">
                <a:solidFill>
                  <a:srgbClr val="00B050"/>
                </a:solidFill>
              </a:rPr>
              <a:t>3) Foder med foderdej: </a:t>
            </a:r>
          </a:p>
          <a:p>
            <a:pPr marL="316531" indent="-316531"/>
            <a:r>
              <a:rPr lang="da-DK" altLang="da-DK" sz="1846" b="1">
                <a:solidFill>
                  <a:srgbClr val="00B050"/>
                </a:solidFill>
              </a:rPr>
              <a:t>	(helst ikke flydende på denne årstid)</a:t>
            </a:r>
          </a:p>
          <a:p>
            <a:pPr marL="316531" indent="-316531"/>
            <a:endParaRPr lang="da-DK" altLang="da-DK" sz="1846" b="1">
              <a:solidFill>
                <a:srgbClr val="00B050"/>
              </a:solidFill>
            </a:endParaRPr>
          </a:p>
          <a:p>
            <a:pPr marL="316531" indent="-316531">
              <a:buFont typeface="Wingdings" panose="05000000000000000000" pitchFamily="2" charset="2"/>
              <a:buChar char="Ø"/>
            </a:pPr>
            <a:r>
              <a:rPr lang="da-DK" altLang="da-DK" sz="1662"/>
              <a:t>Fjern dækpladen</a:t>
            </a:r>
          </a:p>
          <a:p>
            <a:pPr marL="316531" indent="-316531">
              <a:buFont typeface="Wingdings" panose="05000000000000000000" pitchFamily="2" charset="2"/>
              <a:buChar char="Ø"/>
            </a:pPr>
            <a:r>
              <a:rPr lang="da-DK" altLang="da-DK" sz="1662"/>
              <a:t>Skær en slids i den ene side af foderpakken (maks 5X5cm)</a:t>
            </a:r>
          </a:p>
          <a:p>
            <a:pPr marL="316531" indent="-316531">
              <a:buFont typeface="Wingdings" panose="05000000000000000000" pitchFamily="2" charset="2"/>
              <a:buChar char="Ø"/>
            </a:pPr>
            <a:r>
              <a:rPr lang="da-DK" altLang="da-DK" sz="1662"/>
              <a:t>Læg pakken tæt på yngellejet med slids nedad</a:t>
            </a:r>
          </a:p>
          <a:p>
            <a:pPr marL="316531" indent="-316531">
              <a:buFont typeface="Wingdings" panose="05000000000000000000" pitchFamily="2" charset="2"/>
              <a:buChar char="Ø"/>
            </a:pPr>
            <a:r>
              <a:rPr lang="da-DK" altLang="da-DK" sz="1662"/>
              <a:t>Man kan også tage en fodertavle fra længere tilbage i stadet – ridse lidt i vokslaget og sætte den hen til yngellejet</a:t>
            </a:r>
          </a:p>
          <a:p>
            <a:pPr marL="316531" indent="-316531">
              <a:buFont typeface="Wingdings" panose="05000000000000000000" pitchFamily="2" charset="2"/>
              <a:buChar char="Ø"/>
            </a:pPr>
            <a:endParaRPr lang="da-DK" altLang="da-DK" sz="1662"/>
          </a:p>
          <a:p>
            <a:pPr marL="316531" indent="-316531">
              <a:buFont typeface="Wingdings" panose="05000000000000000000" pitchFamily="2" charset="2"/>
              <a:buChar char="Ø"/>
            </a:pPr>
            <a:r>
              <a:rPr lang="da-DK" altLang="da-DK" sz="1662"/>
              <a:t>Sæt et stort stykke plastik henover toppen af magasinet for at holde på varmen</a:t>
            </a:r>
          </a:p>
          <a:p>
            <a:pPr marL="316531" indent="-316531">
              <a:buFont typeface="Wingdings" panose="05000000000000000000" pitchFamily="2" charset="2"/>
              <a:buChar char="Ø"/>
            </a:pPr>
            <a:r>
              <a:rPr lang="da-DK" altLang="da-DK" sz="1662"/>
              <a:t>Luk stadet og tag de brugte bunde og dækpladerne med hjem til rengøring. </a:t>
            </a:r>
          </a:p>
          <a:p>
            <a:pPr marL="316531" indent="-316531">
              <a:buFont typeface="Calibri" panose="020F0502020204030204" pitchFamily="34" charset="0"/>
              <a:buAutoNum type="alphaLcParenR"/>
            </a:pPr>
            <a:endParaRPr lang="da-DK" altLang="da-DK" sz="1662"/>
          </a:p>
          <a:p>
            <a:pPr marL="316531" indent="-316531"/>
            <a:endParaRPr lang="da-DK" altLang="da-DK" sz="1662" b="1"/>
          </a:p>
        </p:txBody>
      </p:sp>
      <p:pic>
        <p:nvPicPr>
          <p:cNvPr id="9" name="Billede 8" descr="scan0001.jpg"/>
          <p:cNvPicPr>
            <a:picLocks noChangeAspect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>
          <a:xfrm>
            <a:off x="6286500" y="3438924"/>
            <a:ext cx="2135066" cy="1450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lede 6" descr="Untitled-1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0" y="1721925"/>
            <a:ext cx="2110154" cy="1582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244993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93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280595"/>
            <a:ext cx="7772400" cy="88802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da-DK" sz="3323" dirty="0"/>
              <a:t>Hvis familien er svag </a:t>
            </a:r>
            <a:br>
              <a:rPr lang="da-DK" sz="3323" dirty="0"/>
            </a:br>
            <a:r>
              <a:rPr lang="da-DK" sz="3323" dirty="0"/>
              <a:t>eller har mistet sin Dronning ...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357554" y="2234561"/>
            <a:ext cx="4214446" cy="3780692"/>
          </a:xfrm>
        </p:spPr>
        <p:txBody>
          <a:bodyPr/>
          <a:lstStyle/>
          <a:p>
            <a:pPr eaLnBrk="1" hangingPunct="1"/>
            <a:r>
              <a:rPr lang="da-DK" altLang="da-DK" sz="2215"/>
              <a:t>Ved den første inspektion efter vinteren: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da-DK" altLang="da-DK" sz="1846"/>
              <a:t>lige efter renselsesudflugten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da-DK" altLang="da-DK" sz="1846"/>
              <a:t>stadet ser rimelig rent ud</a:t>
            </a:r>
          </a:p>
          <a:p>
            <a:pPr lvl="1" eaLnBrk="1" hangingPunct="1"/>
            <a:endParaRPr lang="da-DK" altLang="da-DK" sz="1846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0" y="2234560"/>
            <a:ext cx="4041531" cy="4220308"/>
          </a:xfrm>
        </p:spPr>
        <p:txBody>
          <a:bodyPr/>
          <a:lstStyle/>
          <a:p>
            <a:pPr eaLnBrk="1" hangingPunct="1"/>
            <a:r>
              <a:rPr lang="da-DK" altLang="da-DK" sz="2215" dirty="0"/>
              <a:t>Men familien er </a:t>
            </a:r>
            <a:r>
              <a:rPr lang="da-DK" altLang="da-DK" sz="2215" dirty="0" smtClean="0"/>
              <a:t>svag </a:t>
            </a:r>
            <a:r>
              <a:rPr lang="da-DK" altLang="da-DK" sz="2215" dirty="0"/>
              <a:t>(kun få rammer m/bier)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da-DK" altLang="da-DK" sz="1846" dirty="0"/>
              <a:t>Kan man forsøge at flytte en foderramme tæt op til bierne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da-DK" altLang="da-DK" sz="1846" dirty="0"/>
              <a:t>Der skrabes lidt </a:t>
            </a:r>
            <a:r>
              <a:rPr lang="da-DK" altLang="da-DK" sz="1846" dirty="0"/>
              <a:t>i</a:t>
            </a:r>
            <a:r>
              <a:rPr lang="da-DK" altLang="da-DK" sz="1846" dirty="0" smtClean="0"/>
              <a:t> </a:t>
            </a:r>
            <a:r>
              <a:rPr lang="da-DK" altLang="da-DK" sz="1846" dirty="0"/>
              <a:t>voks-belægning så </a:t>
            </a:r>
            <a:r>
              <a:rPr lang="da-DK" altLang="da-DK" sz="1846" dirty="0" smtClean="0"/>
              <a:t>bierne </a:t>
            </a:r>
            <a:r>
              <a:rPr lang="da-DK" altLang="da-DK" sz="1846" dirty="0"/>
              <a:t>nemt </a:t>
            </a:r>
            <a:r>
              <a:rPr lang="da-DK" altLang="da-DK" sz="1846" dirty="0" smtClean="0"/>
              <a:t>kan få </a:t>
            </a:r>
            <a:r>
              <a:rPr lang="da-DK" altLang="da-DK" sz="1846" dirty="0"/>
              <a:t>fat i foderet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da-DK" altLang="da-DK" sz="1846" dirty="0"/>
              <a:t>Eventuelt give lidt ekstra foder i form af foderdej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endParaRPr lang="da-DK" altLang="da-DK" sz="1846" dirty="0">
              <a:solidFill>
                <a:srgbClr val="FF0000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da-DK" altLang="da-DK" sz="2585" dirty="0">
                <a:solidFill>
                  <a:srgbClr val="FF0000"/>
                </a:solidFill>
              </a:rPr>
              <a:t>Vente 1-2 uger</a:t>
            </a:r>
          </a:p>
        </p:txBody>
      </p:sp>
      <p:pic>
        <p:nvPicPr>
          <p:cNvPr id="5" name="Billede 4" descr="Untitled-34 (2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7251" y="4080945"/>
            <a:ext cx="3642946" cy="2309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569301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297997"/>
            <a:ext cx="7772400" cy="88802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da-DK" sz="3323" dirty="0"/>
              <a:t>Hvis familien er svag </a:t>
            </a:r>
            <a:br>
              <a:rPr lang="da-DK" sz="3323" dirty="0"/>
            </a:br>
            <a:r>
              <a:rPr lang="da-DK" sz="3323" dirty="0"/>
              <a:t>eller har mistet sin Dronning ...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27892" y="2120078"/>
            <a:ext cx="4144108" cy="3798277"/>
          </a:xfrm>
        </p:spPr>
        <p:txBody>
          <a:bodyPr/>
          <a:lstStyle/>
          <a:p>
            <a:pPr eaLnBrk="1" hangingPunct="1"/>
            <a:r>
              <a:rPr lang="da-DK" altLang="da-DK" sz="2215"/>
              <a:t>Der er meget få bier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da-DK" altLang="da-DK" sz="2215"/>
              <a:t>	(en lille håndfuld)</a:t>
            </a:r>
          </a:p>
          <a:p>
            <a:pPr eaLnBrk="1" hangingPunct="1"/>
            <a:r>
              <a:rPr lang="da-DK" altLang="da-DK" sz="2215"/>
              <a:t>Bierne har haft </a:t>
            </a:r>
            <a:r>
              <a:rPr lang="da-DK" altLang="da-DK" sz="2215" b="1" i="1">
                <a:solidFill>
                  <a:srgbClr val="FF0000"/>
                </a:solidFill>
              </a:rPr>
              <a:t>Bugløb</a:t>
            </a:r>
            <a:r>
              <a:rPr lang="da-DK" altLang="da-DK" sz="2215" b="1" i="1"/>
              <a:t> </a:t>
            </a:r>
            <a:r>
              <a:rPr lang="da-DK" altLang="da-DK" sz="2215"/>
              <a:t>der er ekskrementklatter over hele stadet.</a:t>
            </a:r>
          </a:p>
          <a:p>
            <a:pPr eaLnBrk="1" hangingPunct="1"/>
            <a:r>
              <a:rPr lang="da-DK" altLang="da-DK" sz="2215"/>
              <a:t>Sandsynligt der er sygdom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3466" y="2212397"/>
            <a:ext cx="3785088" cy="3798277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da-DK" altLang="da-DK" sz="1846" dirty="0"/>
              <a:t>Aflives bierne med en kop </a:t>
            </a:r>
            <a:r>
              <a:rPr lang="da-DK" altLang="da-DK" sz="1846" dirty="0" smtClean="0"/>
              <a:t>rensebenzin </a:t>
            </a:r>
            <a:r>
              <a:rPr lang="da-DK" altLang="da-DK" sz="1846" dirty="0"/>
              <a:t>ned i stadet som lukkes til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da-DK" altLang="da-DK" sz="1846" dirty="0"/>
              <a:t>De døde bier fjernes og destrueres/graves ned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da-DK" altLang="da-DK" sz="1846" dirty="0"/>
              <a:t>Rammerne fjernes og sendes til rengøring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da-DK" altLang="da-DK" sz="1846" dirty="0"/>
              <a:t>Bistadet renses meget omhyggeligt</a:t>
            </a:r>
          </a:p>
        </p:txBody>
      </p:sp>
    </p:spTree>
    <p:extLst>
      <p:ext uri="{BB962C8B-B14F-4D97-AF65-F5344CB8AC3E}">
        <p14:creationId xmlns:p14="http://schemas.microsoft.com/office/powerpoint/2010/main" val="126295983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211285"/>
            <a:ext cx="7772400" cy="88802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da-DK" sz="3323" dirty="0"/>
              <a:t>Hvis familien er svag </a:t>
            </a:r>
            <a:br>
              <a:rPr lang="da-DK" sz="3323" dirty="0"/>
            </a:br>
            <a:r>
              <a:rPr lang="da-DK" sz="3323" dirty="0"/>
              <a:t>eller har mistet sin Dronning ...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27892" y="2165250"/>
            <a:ext cx="4144108" cy="2373923"/>
          </a:xfrm>
        </p:spPr>
        <p:txBody>
          <a:bodyPr/>
          <a:lstStyle/>
          <a:p>
            <a:pPr eaLnBrk="1" hangingPunct="1"/>
            <a:r>
              <a:rPr lang="da-DK" altLang="da-DK" sz="2215" dirty="0"/>
              <a:t>Et par uger senere og det er blevet lidt varmere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da-DK" altLang="da-DK" sz="2215" dirty="0"/>
              <a:t>	(12-15 grader)</a:t>
            </a:r>
          </a:p>
          <a:p>
            <a:pPr eaLnBrk="1" hangingPunct="1"/>
            <a:r>
              <a:rPr lang="da-DK" altLang="da-DK" sz="2215" dirty="0" smtClean="0"/>
              <a:t>Og </a:t>
            </a:r>
            <a:r>
              <a:rPr lang="da-DK" altLang="da-DK" sz="2215" dirty="0"/>
              <a:t>der er stadig få bier og de har ikke spredt sig særlig meget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da-DK" altLang="da-DK" sz="2215" dirty="0"/>
          </a:p>
          <a:p>
            <a:pPr eaLnBrk="1" hangingPunct="1">
              <a:buFont typeface="Arial" panose="020B0604020202020204" pitchFamily="34" charset="0"/>
              <a:buNone/>
            </a:pPr>
            <a:endParaRPr lang="da-DK" altLang="da-DK" sz="2215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3466" y="2125685"/>
            <a:ext cx="3927231" cy="2413489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da-DK" altLang="da-DK" sz="1846" dirty="0"/>
              <a:t>Kig forsigtig i yngellejet for at se om der er æg og larver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da-DK" altLang="da-DK" sz="1846" dirty="0"/>
              <a:t>Hvis </a:t>
            </a:r>
            <a:r>
              <a:rPr lang="da-DK" altLang="da-DK" sz="1846" dirty="0" smtClean="0"/>
              <a:t>ja, </a:t>
            </a:r>
            <a:r>
              <a:rPr lang="da-DK" altLang="da-DK" sz="1846" dirty="0"/>
              <a:t>så er der en dronning – men en </a:t>
            </a:r>
            <a:r>
              <a:rPr lang="da-DK" altLang="da-DK" sz="1846" dirty="0" smtClean="0"/>
              <a:t>svag en</a:t>
            </a:r>
            <a:endParaRPr lang="da-DK" altLang="da-DK" sz="1846" dirty="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da-DK" altLang="da-DK" sz="1846" dirty="0"/>
              <a:t>Hvis </a:t>
            </a:r>
            <a:r>
              <a:rPr lang="da-DK" altLang="da-DK" sz="1846" dirty="0" smtClean="0"/>
              <a:t>nej, </a:t>
            </a:r>
            <a:r>
              <a:rPr lang="da-DK" altLang="da-DK" sz="1846" dirty="0"/>
              <a:t>så er dronningen død eller gold</a:t>
            </a:r>
          </a:p>
        </p:txBody>
      </p:sp>
      <p:sp>
        <p:nvSpPr>
          <p:cNvPr id="5" name="Tekstboks 4"/>
          <p:cNvSpPr txBox="1">
            <a:spLocks noChangeArrowheads="1"/>
          </p:cNvSpPr>
          <p:nvPr/>
        </p:nvSpPr>
        <p:spPr bwMode="auto">
          <a:xfrm>
            <a:off x="857250" y="4605116"/>
            <a:ext cx="7573108" cy="148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1662" i="1" dirty="0">
                <a:latin typeface="Calibri" panose="020F0502020204030204" pitchFamily="34" charset="0"/>
              </a:rPr>
              <a:t> </a:t>
            </a:r>
            <a:r>
              <a:rPr lang="da-DK" altLang="da-DK" sz="1846" i="1" dirty="0">
                <a:latin typeface="Calibri" panose="020F0502020204030204" pitchFamily="34" charset="0"/>
              </a:rPr>
              <a:t>Mulighederne for at skaffe en ny dronning er stort set </a:t>
            </a:r>
            <a:r>
              <a:rPr lang="da-DK" altLang="da-DK" sz="1846" i="1" dirty="0" smtClean="0">
                <a:latin typeface="Calibri" panose="020F0502020204030204" pitchFamily="34" charset="0"/>
              </a:rPr>
              <a:t>umulige </a:t>
            </a:r>
            <a:r>
              <a:rPr lang="da-DK" altLang="da-DK" sz="1846" i="1" dirty="0">
                <a:latin typeface="Calibri" panose="020F0502020204030204" pitchFamily="34" charset="0"/>
              </a:rPr>
              <a:t>på denne årstid – det kan kun lade sig gøre hvis: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da-DK" altLang="da-DK" sz="1846" i="1" dirty="0">
                <a:latin typeface="Calibri" panose="020F0502020204030204" pitchFamily="34" charset="0"/>
              </a:rPr>
              <a:t> nogen har ekstra dronninger i reservefamilier fra efteråret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da-DK" altLang="da-DK" sz="1846" i="1" dirty="0">
                <a:latin typeface="Calibri" panose="020F0502020204030204" pitchFamily="34" charset="0"/>
              </a:rPr>
              <a:t> der kan købes importerede dronninger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da-DK" altLang="da-DK" sz="1662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52555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211282"/>
            <a:ext cx="7772400" cy="88802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da-DK" sz="3323" dirty="0"/>
              <a:t>Hvis familien er svag </a:t>
            </a:r>
            <a:br>
              <a:rPr lang="da-DK" sz="3323" dirty="0"/>
            </a:br>
            <a:r>
              <a:rPr lang="da-DK" sz="3323" dirty="0"/>
              <a:t>og har mistet sin Dronning ...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27893" y="2165248"/>
            <a:ext cx="4429858" cy="3956538"/>
          </a:xfrm>
        </p:spPr>
        <p:txBody>
          <a:bodyPr/>
          <a:lstStyle/>
          <a:p>
            <a:pPr eaLnBrk="1" hangingPunct="1"/>
            <a:r>
              <a:rPr lang="da-DK" altLang="da-DK" sz="2215"/>
              <a:t>En sund lille familie som er blevet </a:t>
            </a:r>
            <a:r>
              <a:rPr lang="da-DK" altLang="da-DK" sz="2215" i="1"/>
              <a:t>Dronningeløse</a:t>
            </a:r>
            <a:r>
              <a:rPr lang="da-DK" altLang="da-DK" sz="2215"/>
              <a:t> kan forenes med en anden stærk familie der </a:t>
            </a:r>
            <a:r>
              <a:rPr lang="da-DK" altLang="da-DK" sz="2215" b="1" i="1"/>
              <a:t>har</a:t>
            </a:r>
            <a:r>
              <a:rPr lang="da-DK" altLang="da-DK" sz="2215"/>
              <a:t> en dronning ved brug af: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da-DK" altLang="da-DK" sz="2215"/>
              <a:t>		</a:t>
            </a:r>
            <a:r>
              <a:rPr lang="da-DK" altLang="da-DK" smtClean="0">
                <a:solidFill>
                  <a:srgbClr val="002060"/>
                </a:solidFill>
              </a:rPr>
              <a:t>’</a:t>
            </a:r>
            <a:r>
              <a:rPr lang="da-DK" altLang="da-DK" i="1" smtClean="0">
                <a:solidFill>
                  <a:srgbClr val="002060"/>
                </a:solidFill>
              </a:rPr>
              <a:t>Avispapirsmetoden’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da-DK" altLang="da-DK" sz="2215" i="1"/>
          </a:p>
          <a:p>
            <a:pPr eaLnBrk="1" hangingPunct="1">
              <a:buFont typeface="Arial" panose="020B0604020202020204" pitchFamily="34" charset="0"/>
              <a:buNone/>
            </a:pPr>
            <a:endParaRPr lang="da-DK" altLang="da-DK" sz="2215"/>
          </a:p>
          <a:p>
            <a:pPr eaLnBrk="1" hangingPunct="1">
              <a:buFont typeface="Arial" panose="020B0604020202020204" pitchFamily="34" charset="0"/>
              <a:buNone/>
            </a:pPr>
            <a:endParaRPr lang="da-DK" altLang="da-DK" sz="2215"/>
          </a:p>
          <a:p>
            <a:pPr eaLnBrk="1" hangingPunct="1">
              <a:buFont typeface="Arial" panose="020B0604020202020204" pitchFamily="34" charset="0"/>
              <a:buNone/>
            </a:pPr>
            <a:endParaRPr lang="da-DK" altLang="da-DK" sz="2215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429250" y="4077574"/>
            <a:ext cx="2571750" cy="1582615"/>
            <a:chOff x="1616" y="12145"/>
            <a:chExt cx="4851" cy="3465"/>
          </a:xfrm>
        </p:grpSpPr>
        <p:sp>
          <p:nvSpPr>
            <p:cNvPr id="19474" name="Rectangle 3"/>
            <p:cNvSpPr>
              <a:spLocks noChangeArrowheads="1"/>
            </p:cNvSpPr>
            <p:nvPr/>
          </p:nvSpPr>
          <p:spPr bwMode="auto">
            <a:xfrm>
              <a:off x="1616" y="12145"/>
              <a:ext cx="4851" cy="346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 sz="1662">
                <a:latin typeface="Calibri" panose="020F0502020204030204" pitchFamily="34" charset="0"/>
              </a:endParaRPr>
            </a:p>
          </p:txBody>
        </p:sp>
        <p:sp>
          <p:nvSpPr>
            <p:cNvPr id="19475" name="Rectangle 4"/>
            <p:cNvSpPr>
              <a:spLocks noChangeArrowheads="1"/>
            </p:cNvSpPr>
            <p:nvPr/>
          </p:nvSpPr>
          <p:spPr bwMode="auto">
            <a:xfrm>
              <a:off x="2696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 sz="1662">
                <a:latin typeface="Calibri" panose="020F0502020204030204" pitchFamily="34" charset="0"/>
              </a:endParaRPr>
            </a:p>
          </p:txBody>
        </p:sp>
        <p:sp>
          <p:nvSpPr>
            <p:cNvPr id="19476" name="Rectangle 5"/>
            <p:cNvSpPr>
              <a:spLocks noChangeArrowheads="1"/>
            </p:cNvSpPr>
            <p:nvPr/>
          </p:nvSpPr>
          <p:spPr bwMode="auto">
            <a:xfrm>
              <a:off x="4125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 sz="1662">
                <a:latin typeface="Calibri" panose="020F0502020204030204" pitchFamily="34" charset="0"/>
              </a:endParaRPr>
            </a:p>
          </p:txBody>
        </p:sp>
        <p:sp>
          <p:nvSpPr>
            <p:cNvPr id="19477" name="Rectangle 6"/>
            <p:cNvSpPr>
              <a:spLocks noChangeArrowheads="1"/>
            </p:cNvSpPr>
            <p:nvPr/>
          </p:nvSpPr>
          <p:spPr bwMode="auto">
            <a:xfrm>
              <a:off x="4594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 sz="1662">
                <a:latin typeface="Calibri" panose="020F0502020204030204" pitchFamily="34" charset="0"/>
              </a:endParaRPr>
            </a:p>
          </p:txBody>
        </p:sp>
        <p:sp>
          <p:nvSpPr>
            <p:cNvPr id="19478" name="Rectangle 7"/>
            <p:cNvSpPr>
              <a:spLocks noChangeArrowheads="1"/>
            </p:cNvSpPr>
            <p:nvPr/>
          </p:nvSpPr>
          <p:spPr bwMode="auto">
            <a:xfrm>
              <a:off x="5496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 sz="1662">
                <a:latin typeface="Calibri" panose="020F0502020204030204" pitchFamily="34" charset="0"/>
              </a:endParaRPr>
            </a:p>
          </p:txBody>
        </p:sp>
        <p:sp>
          <p:nvSpPr>
            <p:cNvPr id="19479" name="Rectangle 8"/>
            <p:cNvSpPr>
              <a:spLocks noChangeArrowheads="1"/>
            </p:cNvSpPr>
            <p:nvPr/>
          </p:nvSpPr>
          <p:spPr bwMode="auto">
            <a:xfrm>
              <a:off x="3657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 sz="1662">
                <a:latin typeface="Calibri" panose="020F0502020204030204" pitchFamily="34" charset="0"/>
              </a:endParaRPr>
            </a:p>
          </p:txBody>
        </p:sp>
        <p:sp>
          <p:nvSpPr>
            <p:cNvPr id="19480" name="Rectangle 9"/>
            <p:cNvSpPr>
              <a:spLocks noChangeArrowheads="1"/>
            </p:cNvSpPr>
            <p:nvPr/>
          </p:nvSpPr>
          <p:spPr bwMode="auto">
            <a:xfrm>
              <a:off x="3188" y="12318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 sz="1662">
                <a:latin typeface="Calibri" panose="020F0502020204030204" pitchFamily="34" charset="0"/>
              </a:endParaRPr>
            </a:p>
          </p:txBody>
        </p:sp>
        <p:sp>
          <p:nvSpPr>
            <p:cNvPr id="19481" name="Rectangle 10"/>
            <p:cNvSpPr>
              <a:spLocks noChangeArrowheads="1"/>
            </p:cNvSpPr>
            <p:nvPr/>
          </p:nvSpPr>
          <p:spPr bwMode="auto">
            <a:xfrm>
              <a:off x="5925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 sz="1662">
                <a:latin typeface="Calibri" panose="020F0502020204030204" pitchFamily="34" charset="0"/>
              </a:endParaRPr>
            </a:p>
          </p:txBody>
        </p:sp>
        <p:sp>
          <p:nvSpPr>
            <p:cNvPr id="19482" name="Rectangle 11"/>
            <p:cNvSpPr>
              <a:spLocks noChangeArrowheads="1"/>
            </p:cNvSpPr>
            <p:nvPr/>
          </p:nvSpPr>
          <p:spPr bwMode="auto">
            <a:xfrm>
              <a:off x="2253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 sz="1662">
                <a:latin typeface="Calibri" panose="020F0502020204030204" pitchFamily="34" charset="0"/>
              </a:endParaRPr>
            </a:p>
          </p:txBody>
        </p:sp>
        <p:sp>
          <p:nvSpPr>
            <p:cNvPr id="19483" name="Rectangle 12"/>
            <p:cNvSpPr>
              <a:spLocks noChangeArrowheads="1"/>
            </p:cNvSpPr>
            <p:nvPr/>
          </p:nvSpPr>
          <p:spPr bwMode="auto">
            <a:xfrm>
              <a:off x="1810" y="1233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 sz="1662">
                <a:latin typeface="Calibri" panose="020F0502020204030204" pitchFamily="34" charset="0"/>
              </a:endParaRPr>
            </a:p>
          </p:txBody>
        </p:sp>
        <p:sp>
          <p:nvSpPr>
            <p:cNvPr id="19484" name="Rectangle 13"/>
            <p:cNvSpPr>
              <a:spLocks noChangeArrowheads="1"/>
            </p:cNvSpPr>
            <p:nvPr/>
          </p:nvSpPr>
          <p:spPr bwMode="auto">
            <a:xfrm>
              <a:off x="5062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 sz="1662">
                <a:latin typeface="Calibri" panose="020F0502020204030204" pitchFamily="34" charset="0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429250" y="2494958"/>
            <a:ext cx="2571750" cy="1513743"/>
            <a:chOff x="1616" y="8680"/>
            <a:chExt cx="4851" cy="3465"/>
          </a:xfrm>
        </p:grpSpPr>
        <p:sp>
          <p:nvSpPr>
            <p:cNvPr id="19463" name="Rectangle 15"/>
            <p:cNvSpPr>
              <a:spLocks noChangeArrowheads="1"/>
            </p:cNvSpPr>
            <p:nvPr/>
          </p:nvSpPr>
          <p:spPr bwMode="auto">
            <a:xfrm>
              <a:off x="1616" y="8680"/>
              <a:ext cx="4851" cy="346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 sz="1662">
                <a:latin typeface="Calibri" panose="020F0502020204030204" pitchFamily="34" charset="0"/>
              </a:endParaRPr>
            </a:p>
          </p:txBody>
        </p:sp>
        <p:sp>
          <p:nvSpPr>
            <p:cNvPr id="19464" name="Rectangle 16"/>
            <p:cNvSpPr>
              <a:spLocks noChangeArrowheads="1"/>
            </p:cNvSpPr>
            <p:nvPr/>
          </p:nvSpPr>
          <p:spPr bwMode="auto">
            <a:xfrm>
              <a:off x="3657" y="891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 sz="1662">
                <a:latin typeface="Calibri" panose="020F0502020204030204" pitchFamily="34" charset="0"/>
              </a:endParaRPr>
            </a:p>
          </p:txBody>
        </p:sp>
        <p:sp>
          <p:nvSpPr>
            <p:cNvPr id="19465" name="Rectangle 17"/>
            <p:cNvSpPr>
              <a:spLocks noChangeArrowheads="1"/>
            </p:cNvSpPr>
            <p:nvPr/>
          </p:nvSpPr>
          <p:spPr bwMode="auto">
            <a:xfrm>
              <a:off x="4125" y="8913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 sz="1662">
                <a:latin typeface="Calibri" panose="020F0502020204030204" pitchFamily="34" charset="0"/>
              </a:endParaRPr>
            </a:p>
          </p:txBody>
        </p:sp>
        <p:sp>
          <p:nvSpPr>
            <p:cNvPr id="19466" name="Rectangle 18"/>
            <p:cNvSpPr>
              <a:spLocks noChangeArrowheads="1"/>
            </p:cNvSpPr>
            <p:nvPr/>
          </p:nvSpPr>
          <p:spPr bwMode="auto">
            <a:xfrm>
              <a:off x="4594" y="8913"/>
              <a:ext cx="273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 sz="1662">
                <a:latin typeface="Calibri" panose="020F0502020204030204" pitchFamily="34" charset="0"/>
              </a:endParaRPr>
            </a:p>
          </p:txBody>
        </p:sp>
        <p:sp>
          <p:nvSpPr>
            <p:cNvPr id="19467" name="Rectangle 19"/>
            <p:cNvSpPr>
              <a:spLocks noChangeArrowheads="1"/>
            </p:cNvSpPr>
            <p:nvPr/>
          </p:nvSpPr>
          <p:spPr bwMode="auto">
            <a:xfrm>
              <a:off x="5062" y="8913"/>
              <a:ext cx="273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 sz="1662">
                <a:latin typeface="Calibri" panose="020F0502020204030204" pitchFamily="34" charset="0"/>
              </a:endParaRPr>
            </a:p>
          </p:txBody>
        </p:sp>
        <p:sp>
          <p:nvSpPr>
            <p:cNvPr id="19468" name="Rectangle 20"/>
            <p:cNvSpPr>
              <a:spLocks noChangeArrowheads="1"/>
            </p:cNvSpPr>
            <p:nvPr/>
          </p:nvSpPr>
          <p:spPr bwMode="auto">
            <a:xfrm>
              <a:off x="5530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 sz="1662">
                <a:latin typeface="Calibri" panose="020F0502020204030204" pitchFamily="34" charset="0"/>
              </a:endParaRPr>
            </a:p>
          </p:txBody>
        </p:sp>
        <p:sp>
          <p:nvSpPr>
            <p:cNvPr id="19469" name="Rectangle 21"/>
            <p:cNvSpPr>
              <a:spLocks noChangeArrowheads="1"/>
            </p:cNvSpPr>
            <p:nvPr/>
          </p:nvSpPr>
          <p:spPr bwMode="auto">
            <a:xfrm>
              <a:off x="3189" y="891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 sz="1662">
                <a:latin typeface="Calibri" panose="020F0502020204030204" pitchFamily="34" charset="0"/>
              </a:endParaRPr>
            </a:p>
          </p:txBody>
        </p:sp>
        <p:sp>
          <p:nvSpPr>
            <p:cNvPr id="19470" name="Rectangle 22"/>
            <p:cNvSpPr>
              <a:spLocks noChangeArrowheads="1"/>
            </p:cNvSpPr>
            <p:nvPr/>
          </p:nvSpPr>
          <p:spPr bwMode="auto">
            <a:xfrm>
              <a:off x="2681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 sz="1662">
                <a:latin typeface="Calibri" panose="020F0502020204030204" pitchFamily="34" charset="0"/>
              </a:endParaRPr>
            </a:p>
          </p:txBody>
        </p:sp>
        <p:sp>
          <p:nvSpPr>
            <p:cNvPr id="19471" name="Rectangle 23"/>
            <p:cNvSpPr>
              <a:spLocks noChangeArrowheads="1"/>
            </p:cNvSpPr>
            <p:nvPr/>
          </p:nvSpPr>
          <p:spPr bwMode="auto">
            <a:xfrm>
              <a:off x="5958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 sz="1662">
                <a:latin typeface="Calibri" panose="020F0502020204030204" pitchFamily="34" charset="0"/>
              </a:endParaRPr>
            </a:p>
          </p:txBody>
        </p:sp>
        <p:sp>
          <p:nvSpPr>
            <p:cNvPr id="19472" name="Rectangle 24"/>
            <p:cNvSpPr>
              <a:spLocks noChangeArrowheads="1"/>
            </p:cNvSpPr>
            <p:nvPr/>
          </p:nvSpPr>
          <p:spPr bwMode="auto">
            <a:xfrm>
              <a:off x="2253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 sz="1662">
                <a:latin typeface="Calibri" panose="020F0502020204030204" pitchFamily="34" charset="0"/>
              </a:endParaRPr>
            </a:p>
          </p:txBody>
        </p:sp>
        <p:sp>
          <p:nvSpPr>
            <p:cNvPr id="19473" name="Rectangle 25"/>
            <p:cNvSpPr>
              <a:spLocks noChangeArrowheads="1"/>
            </p:cNvSpPr>
            <p:nvPr/>
          </p:nvSpPr>
          <p:spPr bwMode="auto">
            <a:xfrm>
              <a:off x="1810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 sz="1662">
                <a:latin typeface="Calibri" panose="020F0502020204030204" pitchFamily="34" charset="0"/>
              </a:endParaRPr>
            </a:p>
          </p:txBody>
        </p:sp>
      </p:grpSp>
      <p:sp>
        <p:nvSpPr>
          <p:cNvPr id="30" name="Opadbuet bånd 29"/>
          <p:cNvSpPr>
            <a:spLocks noChangeArrowheads="1"/>
          </p:cNvSpPr>
          <p:nvPr/>
        </p:nvSpPr>
        <p:spPr bwMode="auto">
          <a:xfrm>
            <a:off x="4715608" y="4011632"/>
            <a:ext cx="4142643" cy="65942"/>
          </a:xfrm>
          <a:prstGeom prst="ellipseRibbon2">
            <a:avLst>
              <a:gd name="adj1" fmla="val 25000"/>
              <a:gd name="adj2" fmla="val 100000"/>
              <a:gd name="adj3" fmla="val 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a-DK" altLang="da-DK" sz="1662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86641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el 1"/>
          <p:cNvSpPr>
            <a:spLocks noGrp="1"/>
          </p:cNvSpPr>
          <p:nvPr>
            <p:ph type="title"/>
          </p:nvPr>
        </p:nvSpPr>
        <p:spPr>
          <a:xfrm>
            <a:off x="685800" y="1226715"/>
            <a:ext cx="7772400" cy="88802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da-DK" sz="3323" dirty="0"/>
              <a:t>Hvis familien er svag </a:t>
            </a:r>
            <a:br>
              <a:rPr lang="da-DK" sz="3323" dirty="0"/>
            </a:br>
            <a:r>
              <a:rPr lang="da-DK" sz="3323" dirty="0"/>
              <a:t>men stadig har en </a:t>
            </a:r>
            <a:r>
              <a:rPr lang="da-DK" sz="3323" dirty="0" smtClean="0"/>
              <a:t>dronning </a:t>
            </a:r>
            <a:r>
              <a:rPr lang="da-DK" sz="3323" dirty="0"/>
              <a:t>...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27893" y="2180681"/>
            <a:ext cx="4429858" cy="3956538"/>
          </a:xfrm>
        </p:spPr>
        <p:txBody>
          <a:bodyPr>
            <a:normAutofit/>
          </a:bodyPr>
          <a:lstStyle/>
          <a:p>
            <a:pPr eaLnBrk="1" hangingPunct="1"/>
            <a:r>
              <a:rPr lang="da-DK" altLang="da-DK" sz="2215" dirty="0"/>
              <a:t>En stærk og en svag familie – begge med en dronning kan hjælpe hinanden hvis man bruger et såkaldt d</a:t>
            </a:r>
            <a:r>
              <a:rPr lang="da-DK" altLang="da-DK" sz="2215" dirty="0" smtClean="0"/>
              <a:t>ronninge-gitter</a:t>
            </a:r>
            <a:endParaRPr lang="da-DK" altLang="da-DK" sz="2215" dirty="0"/>
          </a:p>
          <a:p>
            <a:pPr eaLnBrk="1" hangingPunct="1"/>
            <a:endParaRPr lang="da-DK" altLang="da-DK" sz="2215" dirty="0"/>
          </a:p>
          <a:p>
            <a:pPr eaLnBrk="1" hangingPunct="1"/>
            <a:endParaRPr lang="da-DK" altLang="da-DK" sz="2215" dirty="0"/>
          </a:p>
          <a:p>
            <a:pPr eaLnBrk="1" hangingPunct="1"/>
            <a:r>
              <a:rPr lang="da-DK" altLang="da-DK" sz="2215" dirty="0"/>
              <a:t>Den svage familie får varme</a:t>
            </a:r>
          </a:p>
          <a:p>
            <a:pPr eaLnBrk="1" hangingPunct="1"/>
            <a:r>
              <a:rPr lang="da-DK" altLang="da-DK" sz="2215" dirty="0"/>
              <a:t>Bier fra den stærke familie kan hjælpe med fodring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da-DK" altLang="da-DK" sz="2215" dirty="0"/>
          </a:p>
          <a:p>
            <a:pPr eaLnBrk="1" hangingPunct="1">
              <a:buFont typeface="Arial" panose="020B0604020202020204" pitchFamily="34" charset="0"/>
              <a:buNone/>
            </a:pPr>
            <a:endParaRPr lang="da-DK" altLang="da-DK" sz="2215" dirty="0"/>
          </a:p>
        </p:txBody>
      </p:sp>
      <p:sp>
        <p:nvSpPr>
          <p:cNvPr id="31" name="AutoShape 27"/>
          <p:cNvSpPr>
            <a:spLocks/>
          </p:cNvSpPr>
          <p:nvPr/>
        </p:nvSpPr>
        <p:spPr bwMode="auto">
          <a:xfrm>
            <a:off x="5287108" y="4091542"/>
            <a:ext cx="2713892" cy="67408"/>
          </a:xfrm>
          <a:prstGeom prst="borderCallout1">
            <a:avLst>
              <a:gd name="adj1" fmla="val 200000"/>
              <a:gd name="adj2" fmla="val 3708"/>
              <a:gd name="adj3" fmla="val 217463"/>
              <a:gd name="adj4" fmla="val 9915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a-DK" altLang="da-DK" sz="1662"/>
          </a:p>
        </p:txBody>
      </p:sp>
      <p:cxnSp>
        <p:nvCxnSpPr>
          <p:cNvPr id="36" name="Lige pilforbindelse 35"/>
          <p:cNvCxnSpPr>
            <a:cxnSpLocks noChangeShapeType="1"/>
          </p:cNvCxnSpPr>
          <p:nvPr/>
        </p:nvCxnSpPr>
        <p:spPr bwMode="auto">
          <a:xfrm>
            <a:off x="3642946" y="3628481"/>
            <a:ext cx="1644162" cy="4953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57447" y="4221961"/>
            <a:ext cx="2571750" cy="1582615"/>
            <a:chOff x="1616" y="12145"/>
            <a:chExt cx="4851" cy="3465"/>
          </a:xfrm>
        </p:grpSpPr>
        <p:sp>
          <p:nvSpPr>
            <p:cNvPr id="1048" name="Rectangle 3"/>
            <p:cNvSpPr>
              <a:spLocks noChangeArrowheads="1"/>
            </p:cNvSpPr>
            <p:nvPr/>
          </p:nvSpPr>
          <p:spPr bwMode="auto">
            <a:xfrm>
              <a:off x="1616" y="12145"/>
              <a:ext cx="4851" cy="346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 sz="1662">
                <a:latin typeface="Calibri" panose="020F0502020204030204" pitchFamily="34" charset="0"/>
              </a:endParaRPr>
            </a:p>
          </p:txBody>
        </p:sp>
        <p:sp>
          <p:nvSpPr>
            <p:cNvPr id="1049" name="Rectangle 4"/>
            <p:cNvSpPr>
              <a:spLocks noChangeArrowheads="1"/>
            </p:cNvSpPr>
            <p:nvPr/>
          </p:nvSpPr>
          <p:spPr bwMode="auto">
            <a:xfrm>
              <a:off x="2696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 sz="1662">
                <a:latin typeface="Calibri" panose="020F0502020204030204" pitchFamily="34" charset="0"/>
              </a:endParaRPr>
            </a:p>
          </p:txBody>
        </p:sp>
        <p:sp>
          <p:nvSpPr>
            <p:cNvPr id="1050" name="Rectangle 5"/>
            <p:cNvSpPr>
              <a:spLocks noChangeArrowheads="1"/>
            </p:cNvSpPr>
            <p:nvPr/>
          </p:nvSpPr>
          <p:spPr bwMode="auto">
            <a:xfrm>
              <a:off x="4125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 sz="1662">
                <a:latin typeface="Calibri" panose="020F0502020204030204" pitchFamily="34" charset="0"/>
              </a:endParaRPr>
            </a:p>
          </p:txBody>
        </p:sp>
        <p:sp>
          <p:nvSpPr>
            <p:cNvPr id="1051" name="Rectangle 6"/>
            <p:cNvSpPr>
              <a:spLocks noChangeArrowheads="1"/>
            </p:cNvSpPr>
            <p:nvPr/>
          </p:nvSpPr>
          <p:spPr bwMode="auto">
            <a:xfrm>
              <a:off x="4594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 sz="1662">
                <a:latin typeface="Calibri" panose="020F0502020204030204" pitchFamily="34" charset="0"/>
              </a:endParaRPr>
            </a:p>
          </p:txBody>
        </p:sp>
        <p:sp>
          <p:nvSpPr>
            <p:cNvPr id="1052" name="Rectangle 7"/>
            <p:cNvSpPr>
              <a:spLocks noChangeArrowheads="1"/>
            </p:cNvSpPr>
            <p:nvPr/>
          </p:nvSpPr>
          <p:spPr bwMode="auto">
            <a:xfrm>
              <a:off x="5496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 sz="1662">
                <a:latin typeface="Calibri" panose="020F0502020204030204" pitchFamily="34" charset="0"/>
              </a:endParaRPr>
            </a:p>
          </p:txBody>
        </p:sp>
        <p:sp>
          <p:nvSpPr>
            <p:cNvPr id="1053" name="Rectangle 8"/>
            <p:cNvSpPr>
              <a:spLocks noChangeArrowheads="1"/>
            </p:cNvSpPr>
            <p:nvPr/>
          </p:nvSpPr>
          <p:spPr bwMode="auto">
            <a:xfrm>
              <a:off x="3657" y="12318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 sz="1662">
                <a:latin typeface="Calibri" panose="020F0502020204030204" pitchFamily="34" charset="0"/>
              </a:endParaRPr>
            </a:p>
          </p:txBody>
        </p:sp>
        <p:sp>
          <p:nvSpPr>
            <p:cNvPr id="1054" name="Rectangle 9"/>
            <p:cNvSpPr>
              <a:spLocks noChangeArrowheads="1"/>
            </p:cNvSpPr>
            <p:nvPr/>
          </p:nvSpPr>
          <p:spPr bwMode="auto">
            <a:xfrm>
              <a:off x="3188" y="12318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 sz="1662">
                <a:latin typeface="Calibri" panose="020F0502020204030204" pitchFamily="34" charset="0"/>
              </a:endParaRPr>
            </a:p>
          </p:txBody>
        </p:sp>
        <p:sp>
          <p:nvSpPr>
            <p:cNvPr id="1055" name="Rectangle 10"/>
            <p:cNvSpPr>
              <a:spLocks noChangeArrowheads="1"/>
            </p:cNvSpPr>
            <p:nvPr/>
          </p:nvSpPr>
          <p:spPr bwMode="auto">
            <a:xfrm>
              <a:off x="5925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 sz="1662">
                <a:latin typeface="Calibri" panose="020F0502020204030204" pitchFamily="34" charset="0"/>
              </a:endParaRPr>
            </a:p>
          </p:txBody>
        </p:sp>
        <p:sp>
          <p:nvSpPr>
            <p:cNvPr id="1056" name="Rectangle 11"/>
            <p:cNvSpPr>
              <a:spLocks noChangeArrowheads="1"/>
            </p:cNvSpPr>
            <p:nvPr/>
          </p:nvSpPr>
          <p:spPr bwMode="auto">
            <a:xfrm>
              <a:off x="2253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 sz="1662">
                <a:latin typeface="Calibri" panose="020F0502020204030204" pitchFamily="34" charset="0"/>
              </a:endParaRPr>
            </a:p>
          </p:txBody>
        </p:sp>
        <p:sp>
          <p:nvSpPr>
            <p:cNvPr id="1057" name="Rectangle 12"/>
            <p:cNvSpPr>
              <a:spLocks noChangeArrowheads="1"/>
            </p:cNvSpPr>
            <p:nvPr/>
          </p:nvSpPr>
          <p:spPr bwMode="auto">
            <a:xfrm>
              <a:off x="1810" y="1233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 sz="1662">
                <a:latin typeface="Calibri" panose="020F0502020204030204" pitchFamily="34" charset="0"/>
              </a:endParaRPr>
            </a:p>
          </p:txBody>
        </p:sp>
        <p:sp>
          <p:nvSpPr>
            <p:cNvPr id="1058" name="Rectangle 13"/>
            <p:cNvSpPr>
              <a:spLocks noChangeArrowheads="1"/>
            </p:cNvSpPr>
            <p:nvPr/>
          </p:nvSpPr>
          <p:spPr bwMode="auto">
            <a:xfrm>
              <a:off x="5062" y="12318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 sz="1662">
                <a:latin typeface="Calibri" panose="020F0502020204030204" pitchFamily="34" charset="0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357447" y="2579265"/>
            <a:ext cx="2571750" cy="1513742"/>
            <a:chOff x="1616" y="8680"/>
            <a:chExt cx="4851" cy="3465"/>
          </a:xfrm>
        </p:grpSpPr>
        <p:sp>
          <p:nvSpPr>
            <p:cNvPr id="1037" name="Rectangle 15"/>
            <p:cNvSpPr>
              <a:spLocks noChangeArrowheads="1"/>
            </p:cNvSpPr>
            <p:nvPr/>
          </p:nvSpPr>
          <p:spPr bwMode="auto">
            <a:xfrm>
              <a:off x="1616" y="8680"/>
              <a:ext cx="4851" cy="346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 sz="1662">
                <a:latin typeface="Calibri" panose="020F0502020204030204" pitchFamily="34" charset="0"/>
              </a:endParaRPr>
            </a:p>
          </p:txBody>
        </p:sp>
        <p:sp>
          <p:nvSpPr>
            <p:cNvPr id="1038" name="Rectangle 16"/>
            <p:cNvSpPr>
              <a:spLocks noChangeArrowheads="1"/>
            </p:cNvSpPr>
            <p:nvPr/>
          </p:nvSpPr>
          <p:spPr bwMode="auto">
            <a:xfrm>
              <a:off x="3657" y="891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 sz="1662">
                <a:latin typeface="Calibri" panose="020F0502020204030204" pitchFamily="34" charset="0"/>
              </a:endParaRPr>
            </a:p>
          </p:txBody>
        </p:sp>
        <p:sp>
          <p:nvSpPr>
            <p:cNvPr id="1039" name="Rectangle 17"/>
            <p:cNvSpPr>
              <a:spLocks noChangeArrowheads="1"/>
            </p:cNvSpPr>
            <p:nvPr/>
          </p:nvSpPr>
          <p:spPr bwMode="auto">
            <a:xfrm>
              <a:off x="4125" y="8913"/>
              <a:ext cx="274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 sz="1662">
                <a:latin typeface="Calibri" panose="020F0502020204030204" pitchFamily="34" charset="0"/>
              </a:endParaRPr>
            </a:p>
          </p:txBody>
        </p:sp>
        <p:sp>
          <p:nvSpPr>
            <p:cNvPr id="1040" name="Rectangle 18"/>
            <p:cNvSpPr>
              <a:spLocks noChangeArrowheads="1"/>
            </p:cNvSpPr>
            <p:nvPr/>
          </p:nvSpPr>
          <p:spPr bwMode="auto">
            <a:xfrm>
              <a:off x="4594" y="8913"/>
              <a:ext cx="273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 sz="1662">
                <a:latin typeface="Calibri" panose="020F0502020204030204" pitchFamily="34" charset="0"/>
              </a:endParaRPr>
            </a:p>
          </p:txBody>
        </p:sp>
        <p:sp>
          <p:nvSpPr>
            <p:cNvPr id="1041" name="Rectangle 19"/>
            <p:cNvSpPr>
              <a:spLocks noChangeArrowheads="1"/>
            </p:cNvSpPr>
            <p:nvPr/>
          </p:nvSpPr>
          <p:spPr bwMode="auto">
            <a:xfrm>
              <a:off x="5062" y="8913"/>
              <a:ext cx="273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 sz="1662">
                <a:latin typeface="Calibri" panose="020F0502020204030204" pitchFamily="34" charset="0"/>
              </a:endParaRPr>
            </a:p>
          </p:txBody>
        </p:sp>
        <p:sp>
          <p:nvSpPr>
            <p:cNvPr id="1042" name="Rectangle 20"/>
            <p:cNvSpPr>
              <a:spLocks noChangeArrowheads="1"/>
            </p:cNvSpPr>
            <p:nvPr/>
          </p:nvSpPr>
          <p:spPr bwMode="auto">
            <a:xfrm>
              <a:off x="5530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 sz="1662">
                <a:latin typeface="Calibri" panose="020F0502020204030204" pitchFamily="34" charset="0"/>
              </a:endParaRPr>
            </a:p>
          </p:txBody>
        </p:sp>
        <p:sp>
          <p:nvSpPr>
            <p:cNvPr id="1043" name="Rectangle 21"/>
            <p:cNvSpPr>
              <a:spLocks noChangeArrowheads="1"/>
            </p:cNvSpPr>
            <p:nvPr/>
          </p:nvSpPr>
          <p:spPr bwMode="auto">
            <a:xfrm>
              <a:off x="3189" y="8913"/>
              <a:ext cx="273" cy="3064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 sz="1662">
                <a:latin typeface="Calibri" panose="020F0502020204030204" pitchFamily="34" charset="0"/>
              </a:endParaRPr>
            </a:p>
          </p:txBody>
        </p:sp>
        <p:sp>
          <p:nvSpPr>
            <p:cNvPr id="1044" name="Rectangle 22"/>
            <p:cNvSpPr>
              <a:spLocks noChangeArrowheads="1"/>
            </p:cNvSpPr>
            <p:nvPr/>
          </p:nvSpPr>
          <p:spPr bwMode="auto">
            <a:xfrm>
              <a:off x="2681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 sz="1662">
                <a:latin typeface="Calibri" panose="020F0502020204030204" pitchFamily="34" charset="0"/>
              </a:endParaRPr>
            </a:p>
          </p:txBody>
        </p:sp>
        <p:sp>
          <p:nvSpPr>
            <p:cNvPr id="1045" name="Rectangle 23"/>
            <p:cNvSpPr>
              <a:spLocks noChangeArrowheads="1"/>
            </p:cNvSpPr>
            <p:nvPr/>
          </p:nvSpPr>
          <p:spPr bwMode="auto">
            <a:xfrm>
              <a:off x="5958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 sz="1662">
                <a:latin typeface="Calibri" panose="020F0502020204030204" pitchFamily="34" charset="0"/>
              </a:endParaRPr>
            </a:p>
          </p:txBody>
        </p:sp>
        <p:sp>
          <p:nvSpPr>
            <p:cNvPr id="1046" name="Rectangle 24"/>
            <p:cNvSpPr>
              <a:spLocks noChangeArrowheads="1"/>
            </p:cNvSpPr>
            <p:nvPr/>
          </p:nvSpPr>
          <p:spPr bwMode="auto">
            <a:xfrm>
              <a:off x="2253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 sz="1662">
                <a:latin typeface="Calibri" panose="020F0502020204030204" pitchFamily="34" charset="0"/>
              </a:endParaRPr>
            </a:p>
          </p:txBody>
        </p:sp>
        <p:sp>
          <p:nvSpPr>
            <p:cNvPr id="1047" name="Rectangle 25"/>
            <p:cNvSpPr>
              <a:spLocks noChangeArrowheads="1"/>
            </p:cNvSpPr>
            <p:nvPr/>
          </p:nvSpPr>
          <p:spPr bwMode="auto">
            <a:xfrm>
              <a:off x="1810" y="8913"/>
              <a:ext cx="274" cy="3064"/>
            </a:xfrm>
            <a:prstGeom prst="rect">
              <a:avLst/>
            </a:prstGeom>
            <a:solidFill>
              <a:srgbClr val="CA8C1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 sz="1662">
                <a:latin typeface="Calibri" panose="020F0502020204030204" pitchFamily="34" charset="0"/>
              </a:endParaRPr>
            </a:p>
          </p:txBody>
        </p:sp>
      </p:grpSp>
      <p:sp>
        <p:nvSpPr>
          <p:cNvPr id="66" name="Opadbuet bånd 65"/>
          <p:cNvSpPr>
            <a:spLocks noChangeArrowheads="1"/>
          </p:cNvSpPr>
          <p:nvPr/>
        </p:nvSpPr>
        <p:spPr bwMode="auto">
          <a:xfrm>
            <a:off x="4643804" y="4158950"/>
            <a:ext cx="4142642" cy="65942"/>
          </a:xfrm>
          <a:prstGeom prst="ellipseRibbon2">
            <a:avLst>
              <a:gd name="adj1" fmla="val 25000"/>
              <a:gd name="adj2" fmla="val 100000"/>
              <a:gd name="adj3" fmla="val 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a-DK" altLang="da-DK" sz="1662">
              <a:latin typeface="Times New Roman" panose="02020603050405020304" pitchFamily="18" charset="0"/>
            </a:endParaRPr>
          </a:p>
        </p:txBody>
      </p:sp>
      <p:sp>
        <p:nvSpPr>
          <p:cNvPr id="67" name="Tekstboks 66"/>
          <p:cNvSpPr txBox="1"/>
          <p:nvPr/>
        </p:nvSpPr>
        <p:spPr>
          <a:xfrm>
            <a:off x="5348973" y="5873449"/>
            <a:ext cx="2571750" cy="2414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a-DK" sz="969" dirty="0"/>
              <a:t>Den stærke familie med en dronning</a:t>
            </a:r>
          </a:p>
        </p:txBody>
      </p:sp>
      <p:sp>
        <p:nvSpPr>
          <p:cNvPr id="70" name="Tekstboks 69"/>
          <p:cNvSpPr txBox="1">
            <a:spLocks noChangeArrowheads="1"/>
          </p:cNvSpPr>
          <p:nvPr/>
        </p:nvSpPr>
        <p:spPr bwMode="auto">
          <a:xfrm>
            <a:off x="3304505" y="4199600"/>
            <a:ext cx="1143000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1662" dirty="0">
                <a:latin typeface="Calibri" panose="020F0502020204030204" pitchFamily="34" charset="0"/>
              </a:rPr>
              <a:t>avispapir</a:t>
            </a:r>
          </a:p>
        </p:txBody>
      </p:sp>
      <p:cxnSp>
        <p:nvCxnSpPr>
          <p:cNvPr id="72" name="Lige pilforbindelse 71"/>
          <p:cNvCxnSpPr>
            <a:cxnSpLocks noChangeShapeType="1"/>
          </p:cNvCxnSpPr>
          <p:nvPr/>
        </p:nvCxnSpPr>
        <p:spPr bwMode="auto">
          <a:xfrm flipV="1">
            <a:off x="4214446" y="4181505"/>
            <a:ext cx="687266" cy="19782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545762" y="31938058"/>
              <a:ext cx="0" cy="0"/>
            </p14:xfrm>
          </p:contentPart>
        </mc:Choice>
        <mc:Fallback xmlns=""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545762" y="31938058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1921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" grpId="0" build="p"/>
      <p:bldP spid="31" grpId="0" animBg="1"/>
      <p:bldP spid="66" grpId="0" animBg="1"/>
      <p:bldP spid="67" grpId="0" build="allAtOnce"/>
      <p:bldP spid="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86397"/>
            <a:ext cx="3900854" cy="671146"/>
          </a:xfrm>
        </p:spPr>
        <p:txBody>
          <a:bodyPr/>
          <a:lstStyle/>
          <a:p>
            <a:pPr eaLnBrk="1" hangingPunct="1"/>
            <a:r>
              <a:rPr lang="da-DK" altLang="da-DK" sz="3323" i="1" dirty="0"/>
              <a:t>Der gøres klar…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989428"/>
            <a:ext cx="4042997" cy="4330212"/>
          </a:xfrm>
        </p:spPr>
        <p:txBody>
          <a:bodyPr/>
          <a:lstStyle/>
          <a:p>
            <a:pPr eaLnBrk="1" hangingPunct="1"/>
            <a:r>
              <a:rPr lang="da-DK" altLang="da-DK" sz="2215" b="1" u="sng" dirty="0">
                <a:solidFill>
                  <a:srgbClr val="FF0000"/>
                </a:solidFill>
              </a:rPr>
              <a:t>Inden</a:t>
            </a:r>
            <a:r>
              <a:rPr lang="da-DK" altLang="da-DK" sz="2215" b="1" dirty="0">
                <a:solidFill>
                  <a:srgbClr val="FF0000"/>
                </a:solidFill>
              </a:rPr>
              <a:t> den 1. marts: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da-DK" altLang="da-DK" sz="2215" dirty="0"/>
              <a:t>Alt </a:t>
            </a:r>
            <a:r>
              <a:rPr lang="da-DK" altLang="da-DK" sz="2215" dirty="0" smtClean="0"/>
              <a:t>materiel </a:t>
            </a:r>
            <a:r>
              <a:rPr lang="da-DK" altLang="da-DK" sz="2215" dirty="0"/>
              <a:t>er rengjort </a:t>
            </a:r>
          </a:p>
          <a:p>
            <a:pPr eaLnBrk="1" hangingPunct="1"/>
            <a:r>
              <a:rPr lang="da-DK" altLang="da-DK" sz="2215" i="1" dirty="0"/>
              <a:t>	(helst i løbet af efteråret!)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da-DK" altLang="da-DK" sz="2215" dirty="0"/>
              <a:t>Magasiner m.m. desinficeret 	med </a:t>
            </a:r>
            <a:r>
              <a:rPr lang="da-DK" altLang="da-DK" sz="2215" dirty="0" err="1"/>
              <a:t>Virkon.S</a:t>
            </a:r>
            <a:endParaRPr lang="da-DK" altLang="da-DK" sz="2215" dirty="0"/>
          </a:p>
          <a:p>
            <a:pPr eaLnBrk="1" hangingPunct="1">
              <a:buFont typeface="Wingdings" panose="05000000000000000000" pitchFamily="2" charset="2"/>
              <a:buChar char="ü"/>
            </a:pPr>
            <a:endParaRPr lang="da-DK" altLang="da-DK" sz="2215" dirty="0"/>
          </a:p>
          <a:p>
            <a:pPr eaLnBrk="1" hangingPunct="1">
              <a:buFont typeface="Wingdings" panose="05000000000000000000" pitchFamily="2" charset="2"/>
              <a:buChar char="ü"/>
            </a:pPr>
            <a:endParaRPr lang="da-DK" altLang="da-DK" sz="2215" dirty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da-DK" altLang="da-DK" sz="2215" dirty="0"/>
              <a:t> Rammerne er vasket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da-DK" altLang="da-DK" sz="2215" dirty="0"/>
              <a:t>trådene strammet 	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da-DK" altLang="da-DK" sz="2215" dirty="0"/>
              <a:t>voks </a:t>
            </a:r>
            <a:r>
              <a:rPr lang="da-DK" altLang="da-DK" sz="2215" dirty="0" err="1" smtClean="0"/>
              <a:t>iloddet</a:t>
            </a:r>
            <a:endParaRPr lang="da-DK" altLang="da-DK" sz="2215" dirty="0"/>
          </a:p>
          <a:p>
            <a:pPr lvl="1" eaLnBrk="1" hangingPunct="1">
              <a:buFont typeface="Wingdings" panose="05000000000000000000" pitchFamily="2" charset="2"/>
              <a:buChar char="ü"/>
            </a:pPr>
            <a:endParaRPr lang="da-DK" altLang="da-DK" sz="2031" dirty="0"/>
          </a:p>
          <a:p>
            <a:pPr eaLnBrk="1" hangingPunct="1"/>
            <a:endParaRPr lang="da-DK" altLang="da-DK" dirty="0" smtClean="0"/>
          </a:p>
        </p:txBody>
      </p:sp>
      <p:pic>
        <p:nvPicPr>
          <p:cNvPr id="6" name="Billede 5" descr="Voksindlodning.jpg"/>
          <p:cNvPicPr>
            <a:picLocks noChangeAspect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>
          <a:xfrm>
            <a:off x="6214697" y="4495235"/>
            <a:ext cx="2643554" cy="1582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lede 6" descr="Trådstramning.jpg"/>
          <p:cNvPicPr>
            <a:picLocks noChangeAspect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>
          <a:xfrm>
            <a:off x="4000500" y="4496700"/>
            <a:ext cx="1944566" cy="158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Billede 8" descr="Virkon 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7412" y="1854612"/>
            <a:ext cx="2817934" cy="2113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392056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207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12503"/>
            <a:ext cx="3900854" cy="671146"/>
          </a:xfrm>
        </p:spPr>
        <p:txBody>
          <a:bodyPr/>
          <a:lstStyle/>
          <a:p>
            <a:pPr eaLnBrk="1" hangingPunct="1"/>
            <a:r>
              <a:rPr lang="da-DK" altLang="da-DK" sz="3323" i="1" dirty="0"/>
              <a:t>Der gøres klar…</a:t>
            </a:r>
          </a:p>
        </p:txBody>
      </p:sp>
      <p:pic>
        <p:nvPicPr>
          <p:cNvPr id="5" name="Pladsholder til indhold 4" descr="Billede3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5608" y="4323514"/>
            <a:ext cx="2647950" cy="184638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2015534"/>
            <a:ext cx="4180743" cy="4330212"/>
          </a:xfrm>
        </p:spPr>
        <p:txBody>
          <a:bodyPr/>
          <a:lstStyle/>
          <a:p>
            <a:pPr eaLnBrk="1" hangingPunct="1"/>
            <a:r>
              <a:rPr lang="da-DK" altLang="da-DK" sz="2215" b="1">
                <a:solidFill>
                  <a:srgbClr val="FF0000"/>
                </a:solidFill>
              </a:rPr>
              <a:t>Helst</a:t>
            </a:r>
            <a:r>
              <a:rPr lang="da-DK" altLang="da-DK" sz="2215" b="1" u="sng">
                <a:solidFill>
                  <a:srgbClr val="FF0000"/>
                </a:solidFill>
              </a:rPr>
              <a:t> inden</a:t>
            </a:r>
            <a:r>
              <a:rPr lang="da-DK" altLang="da-DK" sz="2215" b="1">
                <a:solidFill>
                  <a:srgbClr val="FF0000"/>
                </a:solidFill>
              </a:rPr>
              <a:t> den 1. marts:</a:t>
            </a:r>
          </a:p>
          <a:p>
            <a:pPr eaLnBrk="1" hangingPunct="1"/>
            <a:endParaRPr lang="da-DK" altLang="da-DK" sz="2215" b="1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da-DK" altLang="da-DK" sz="2215"/>
              <a:t> Der er købt foderdej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da-DK" altLang="da-DK" sz="2215"/>
          </a:p>
          <a:p>
            <a:pPr eaLnBrk="1" hangingPunct="1">
              <a:buFont typeface="Wingdings" panose="05000000000000000000" pitchFamily="2" charset="2"/>
              <a:buChar char="ü"/>
            </a:pPr>
            <a:endParaRPr lang="da-DK" altLang="da-DK" sz="2215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da-DK" altLang="da-DK" sz="2215"/>
              <a:t> Set til bistaderne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da-DK" altLang="da-DK" sz="2031"/>
              <a:t>At flyvehullet er fri</a:t>
            </a:r>
          </a:p>
          <a:p>
            <a:pPr marL="422041" lvl="2">
              <a:buFont typeface="Wingdings" panose="05000000000000000000" pitchFamily="2" charset="2"/>
              <a:buChar char="ü"/>
            </a:pPr>
            <a:r>
              <a:rPr lang="da-DK" altLang="da-DK" sz="1846"/>
              <a:t>Ingen grene der banker på</a:t>
            </a:r>
          </a:p>
          <a:p>
            <a:pPr marL="422041" lvl="2">
              <a:buFont typeface="Wingdings" panose="05000000000000000000" pitchFamily="2" charset="2"/>
              <a:buChar char="ü"/>
            </a:pPr>
            <a:r>
              <a:rPr lang="da-DK" altLang="da-DK" sz="1846"/>
              <a:t>Holde øje med hvornår bierne tager deres første renselsesudflugt…</a:t>
            </a:r>
          </a:p>
          <a:p>
            <a:pPr eaLnBrk="1" hangingPunct="1"/>
            <a:endParaRPr lang="da-DK" altLang="da-DK" smtClean="0"/>
          </a:p>
        </p:txBody>
      </p:sp>
      <p:pic>
        <p:nvPicPr>
          <p:cNvPr id="8" name="Billede 7" descr="Apifond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885" y="1949592"/>
            <a:ext cx="2636227" cy="1976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702325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1182341"/>
            <a:ext cx="5543550" cy="789976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da-DK" sz="2954" dirty="0"/>
              <a:t>Det første besøg: </a:t>
            </a:r>
            <a:br>
              <a:rPr lang="da-DK" sz="2954" dirty="0"/>
            </a:br>
            <a:r>
              <a:rPr lang="da-DK" sz="2215" i="1" dirty="0">
                <a:solidFill>
                  <a:srgbClr val="FF0000"/>
                </a:solidFill>
              </a:rPr>
              <a:t>(inden den sidste uge af marts!</a:t>
            </a:r>
            <a:r>
              <a:rPr lang="da-DK" sz="2585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>
          <a:xfrm>
            <a:off x="357554" y="5334327"/>
            <a:ext cx="7857392" cy="1378794"/>
          </a:xfrm>
        </p:spPr>
        <p:txBody>
          <a:bodyPr rtlCol="0">
            <a:normAutofit fontScale="92500" lnSpcReduction="20000"/>
          </a:bodyPr>
          <a:lstStyle/>
          <a:p>
            <a:pPr>
              <a:buNone/>
              <a:defRPr/>
            </a:pPr>
            <a:r>
              <a:rPr lang="da-DK" sz="2585" dirty="0">
                <a:solidFill>
                  <a:srgbClr val="FF0000"/>
                </a:solidFill>
              </a:rPr>
              <a:t>Hvad nu hvis bierne er døde i løbet af vinteren?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da-DK" sz="1662" dirty="0"/>
              <a:t>Døde familier </a:t>
            </a:r>
            <a:r>
              <a:rPr lang="da-DK" sz="1662" u="sng" dirty="0"/>
              <a:t>fjernes omgående</a:t>
            </a:r>
            <a:r>
              <a:rPr lang="da-DK" sz="1662" dirty="0"/>
              <a:t> fra bigården for at undgå smittefare for de andre </a:t>
            </a:r>
            <a:r>
              <a:rPr lang="da-DK" sz="1662" dirty="0" err="1"/>
              <a:t>bi-familier</a:t>
            </a:r>
            <a:r>
              <a:rPr lang="da-DK" sz="1662" dirty="0"/>
              <a:t> når de begynder at være aktive.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da-DK" sz="1662" dirty="0"/>
              <a:t>Alt </a:t>
            </a:r>
            <a:r>
              <a:rPr lang="da-DK" sz="1662" dirty="0" smtClean="0"/>
              <a:t>materiel </a:t>
            </a:r>
            <a:r>
              <a:rPr lang="da-DK" sz="1662" dirty="0"/>
              <a:t>renses og </a:t>
            </a:r>
            <a:r>
              <a:rPr lang="da-DK" sz="1662" dirty="0" smtClean="0"/>
              <a:t>desinficeres</a:t>
            </a:r>
            <a:endParaRPr lang="da-DK" sz="1662" dirty="0"/>
          </a:p>
          <a:p>
            <a:pPr>
              <a:buFont typeface="Wingdings" pitchFamily="2" charset="2"/>
              <a:buChar char="v"/>
              <a:defRPr/>
            </a:pPr>
            <a:r>
              <a:rPr lang="da-DK" sz="1662" dirty="0"/>
              <a:t>Rammerne pakkes ind i plastsække og sendes til </a:t>
            </a:r>
            <a:r>
              <a:rPr lang="da-DK" sz="1662" dirty="0" smtClean="0"/>
              <a:t>omsmeltning og vask</a:t>
            </a:r>
            <a:r>
              <a:rPr lang="da-DK" sz="1662" dirty="0" smtClean="0"/>
              <a:t>…</a:t>
            </a:r>
            <a:endParaRPr lang="da-DK" sz="1662" dirty="0"/>
          </a:p>
          <a:p>
            <a:pPr>
              <a:buNone/>
              <a:defRPr/>
            </a:pPr>
            <a:endParaRPr lang="da-DK" sz="2585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27893" y="2243013"/>
            <a:ext cx="4429858" cy="430157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da-DK" sz="1662" b="1" dirty="0">
                <a:solidFill>
                  <a:srgbClr val="00B050"/>
                </a:solidFill>
              </a:rPr>
              <a:t>1) Udskiftning af bund: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da-DK" sz="1662" b="1" dirty="0"/>
              <a:t> </a:t>
            </a:r>
            <a:r>
              <a:rPr lang="da-DK" sz="1662" dirty="0" smtClean="0"/>
              <a:t>Medbringe </a:t>
            </a:r>
            <a:r>
              <a:rPr lang="da-DK" sz="1662" dirty="0"/>
              <a:t>en plade eller  et låg til at stille stadet på …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da-DK" sz="1662" dirty="0"/>
              <a:t> + en </a:t>
            </a:r>
            <a:r>
              <a:rPr lang="da-DK" sz="1662" dirty="0"/>
              <a:t>ren </a:t>
            </a:r>
            <a:r>
              <a:rPr lang="da-DK" sz="1662" dirty="0" smtClean="0"/>
              <a:t>desinficeret</a:t>
            </a:r>
            <a:r>
              <a:rPr lang="da-DK" sz="1662" dirty="0" smtClean="0"/>
              <a:t> bund</a:t>
            </a:r>
            <a:endParaRPr lang="da-DK" sz="1662" dirty="0"/>
          </a:p>
          <a:p>
            <a:pPr marL="316531" indent="-316531">
              <a:buFont typeface="+mj-lt"/>
              <a:buAutoNum type="alphaLcParenR"/>
              <a:defRPr/>
            </a:pPr>
            <a:r>
              <a:rPr lang="da-DK" sz="1662" dirty="0"/>
              <a:t>Løft forsigtig låget og se om der er liv</a:t>
            </a:r>
          </a:p>
          <a:p>
            <a:pPr marL="316531" indent="-316531">
              <a:buFont typeface="+mj-lt"/>
              <a:buAutoNum type="alphaLcParenR"/>
              <a:defRPr/>
            </a:pPr>
            <a:r>
              <a:rPr lang="da-DK" sz="1662" dirty="0" smtClean="0"/>
              <a:t>Løft </a:t>
            </a:r>
            <a:r>
              <a:rPr lang="da-DK" sz="1662" dirty="0"/>
              <a:t>bistadet over på pladen/låget</a:t>
            </a:r>
          </a:p>
          <a:p>
            <a:pPr marL="316531" indent="-316531">
              <a:buFont typeface="+mj-lt"/>
              <a:buAutoNum type="alphaLcParenR"/>
              <a:defRPr/>
            </a:pPr>
            <a:r>
              <a:rPr lang="da-DK" sz="1662" dirty="0"/>
              <a:t>Mærk om der mangler foder?</a:t>
            </a:r>
          </a:p>
          <a:p>
            <a:pPr marL="316531" indent="-316531">
              <a:buFont typeface="+mj-lt"/>
              <a:buAutoNum type="alphaLcParenR"/>
              <a:defRPr/>
            </a:pPr>
            <a:r>
              <a:rPr lang="da-DK" sz="1662" dirty="0"/>
              <a:t>Sæt den rene bund på plads</a:t>
            </a:r>
          </a:p>
          <a:p>
            <a:pPr marL="316531" indent="-316531">
              <a:buFont typeface="+mj-lt"/>
              <a:buAutoNum type="alphaLcParenR"/>
              <a:defRPr/>
            </a:pPr>
            <a:r>
              <a:rPr lang="da-DK" sz="1662" dirty="0"/>
              <a:t>Sæt bistadet tilbage på den rene bund</a:t>
            </a:r>
          </a:p>
          <a:p>
            <a:pPr marL="316531" indent="-316531">
              <a:buFont typeface="+mj-lt"/>
              <a:buAutoNum type="alphaLcParenR"/>
              <a:defRPr/>
            </a:pPr>
            <a:endParaRPr lang="da-DK" sz="1662" dirty="0"/>
          </a:p>
          <a:p>
            <a:pPr marL="316531" indent="-316531">
              <a:buFont typeface="+mj-lt"/>
              <a:buAutoNum type="alphaLcParenR"/>
              <a:defRPr/>
            </a:pPr>
            <a:endParaRPr lang="da-DK" sz="1662" dirty="0"/>
          </a:p>
          <a:p>
            <a:pPr marL="316531" indent="-316531">
              <a:defRPr/>
            </a:pPr>
            <a:endParaRPr lang="da-DK" sz="1662" b="1" dirty="0"/>
          </a:p>
        </p:txBody>
      </p:sp>
      <p:pic>
        <p:nvPicPr>
          <p:cNvPr id="10" name="Billede 9" descr="scan0002.jpg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>
          <a:xfrm>
            <a:off x="5876326" y="1308032"/>
            <a:ext cx="1819741" cy="1750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lede 5" descr="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7726" y="3288699"/>
            <a:ext cx="1818409" cy="1798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735217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50" y="1203807"/>
            <a:ext cx="5543550" cy="868974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da-DK" sz="2954" dirty="0"/>
              <a:t> Det første besøg forsat:</a:t>
            </a:r>
            <a:br>
              <a:rPr lang="da-DK" sz="2954" dirty="0"/>
            </a:br>
            <a:r>
              <a:rPr lang="da-DK" sz="2215" i="1" dirty="0">
                <a:solidFill>
                  <a:srgbClr val="FF0000"/>
                </a:solidFill>
              </a:rPr>
              <a:t>(sidst i marts/ begyndelsen af april!</a:t>
            </a:r>
            <a:r>
              <a:rPr lang="da-DK" sz="2585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27892" y="2220784"/>
            <a:ext cx="3786554" cy="2555631"/>
          </a:xfrm>
        </p:spPr>
        <p:txBody>
          <a:bodyPr/>
          <a:lstStyle/>
          <a:p>
            <a:pPr marL="316531" indent="-316531"/>
            <a:r>
              <a:rPr lang="da-DK" altLang="da-DK" sz="1846" b="1">
                <a:solidFill>
                  <a:srgbClr val="00B050"/>
                </a:solidFill>
              </a:rPr>
              <a:t>2) Tilsætte Dronetavlen:</a:t>
            </a:r>
          </a:p>
          <a:p>
            <a:pPr marL="316531" indent="-316531"/>
            <a:endParaRPr lang="da-DK" altLang="da-DK" sz="1662" b="1">
              <a:solidFill>
                <a:srgbClr val="00B050"/>
              </a:solidFill>
            </a:endParaRPr>
          </a:p>
          <a:p>
            <a:pPr marL="316531" indent="-316531"/>
            <a:endParaRPr lang="da-DK" altLang="da-DK" sz="1662" b="1">
              <a:solidFill>
                <a:srgbClr val="00B050"/>
              </a:solidFill>
            </a:endParaRPr>
          </a:p>
          <a:p>
            <a:pPr marL="316531" indent="-316531"/>
            <a:endParaRPr lang="da-DK" altLang="da-DK" sz="1662" b="1">
              <a:solidFill>
                <a:srgbClr val="00B050"/>
              </a:solidFill>
            </a:endParaRPr>
          </a:p>
          <a:p>
            <a:pPr marL="316531" indent="-316531"/>
            <a:endParaRPr lang="da-DK" altLang="da-DK" sz="1662" b="1">
              <a:solidFill>
                <a:srgbClr val="00B050"/>
              </a:solidFill>
            </a:endParaRPr>
          </a:p>
          <a:p>
            <a:pPr marL="316531" indent="-316531"/>
            <a:endParaRPr lang="da-DK" altLang="da-DK" sz="1662" b="1">
              <a:solidFill>
                <a:srgbClr val="00B050"/>
              </a:solidFill>
            </a:endParaRPr>
          </a:p>
          <a:p>
            <a:pPr marL="316531" indent="-316531"/>
            <a:endParaRPr lang="da-DK" altLang="da-DK" sz="1662" b="1">
              <a:solidFill>
                <a:srgbClr val="00B050"/>
              </a:solidFill>
            </a:endParaRPr>
          </a:p>
          <a:p>
            <a:pPr marL="316531" indent="-316531"/>
            <a:endParaRPr lang="da-DK" altLang="da-DK" sz="1662" b="1"/>
          </a:p>
        </p:txBody>
      </p:sp>
      <p:pic>
        <p:nvPicPr>
          <p:cNvPr id="7" name="Billede 6" descr="Untitled-1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7251" y="2692380"/>
            <a:ext cx="2171700" cy="1780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Billede 7" descr="puppe med 2 varroa.jpg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4588120" y="2534377"/>
            <a:ext cx="3842238" cy="3692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kstboks 10"/>
          <p:cNvSpPr txBox="1"/>
          <p:nvPr/>
        </p:nvSpPr>
        <p:spPr>
          <a:xfrm>
            <a:off x="499697" y="4739781"/>
            <a:ext cx="4000500" cy="16552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16531" indent="-316531">
              <a:defRPr/>
            </a:pPr>
            <a:r>
              <a:rPr lang="da-DK" sz="1846" b="1" dirty="0">
                <a:solidFill>
                  <a:srgbClr val="0070C0"/>
                </a:solidFill>
              </a:rPr>
              <a:t>Hvad er en dronetavle?</a:t>
            </a:r>
          </a:p>
          <a:p>
            <a:pPr marL="316531" indent="-316531">
              <a:buFont typeface="+mj-lt"/>
              <a:buAutoNum type="alphaLcParenR"/>
              <a:defRPr/>
            </a:pPr>
            <a:r>
              <a:rPr lang="da-DK" sz="1662" dirty="0" smtClean="0"/>
              <a:t>Fangstredskab til </a:t>
            </a:r>
            <a:r>
              <a:rPr lang="da-DK" sz="1662" dirty="0" err="1"/>
              <a:t>Varroamider</a:t>
            </a:r>
            <a:endParaRPr lang="da-DK" sz="1662" dirty="0"/>
          </a:p>
          <a:p>
            <a:pPr marL="316531" indent="-316531">
              <a:buFont typeface="+mj-lt"/>
              <a:buAutoNum type="alphaLcParenR"/>
              <a:defRPr/>
            </a:pPr>
            <a:r>
              <a:rPr lang="da-DK" sz="1662" dirty="0"/>
              <a:t>Vi skal fjerne så mange mider som muligt.</a:t>
            </a:r>
          </a:p>
          <a:p>
            <a:pPr marL="316531" indent="-316531">
              <a:buFont typeface="+mj-lt"/>
              <a:buAutoNum type="alphaLcParenR"/>
              <a:defRPr/>
            </a:pPr>
            <a:r>
              <a:rPr lang="da-DK" sz="1662" dirty="0" err="1"/>
              <a:t>Varroamiden</a:t>
            </a:r>
            <a:r>
              <a:rPr lang="da-DK" sz="1662" dirty="0"/>
              <a:t> ’elsker’ droneceller</a:t>
            </a:r>
          </a:p>
          <a:p>
            <a:pPr>
              <a:defRPr/>
            </a:pPr>
            <a:endParaRPr lang="da-DK" sz="1662" dirty="0"/>
          </a:p>
        </p:txBody>
      </p:sp>
    </p:spTree>
    <p:extLst>
      <p:ext uri="{BB962C8B-B14F-4D97-AF65-F5344CB8AC3E}">
        <p14:creationId xmlns:p14="http://schemas.microsoft.com/office/powerpoint/2010/main" val="331376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1385623" y="1036373"/>
            <a:ext cx="6386146" cy="671146"/>
          </a:xfrm>
        </p:spPr>
        <p:txBody>
          <a:bodyPr/>
          <a:lstStyle/>
          <a:p>
            <a:pPr algn="ctr" eaLnBrk="1" hangingPunct="1"/>
            <a:r>
              <a:rPr lang="da-DK" altLang="da-DK" sz="3323" dirty="0"/>
              <a:t>Droneceller og arbejderceller</a:t>
            </a:r>
          </a:p>
        </p:txBody>
      </p:sp>
      <p:pic>
        <p:nvPicPr>
          <p:cNvPr id="5" name="Pladsholder til indhold 4" descr="Untitled-56.jpg"/>
          <p:cNvPicPr>
            <a:picLocks noGrp="1" noChangeAspect="1"/>
          </p:cNvPicPr>
          <p:nvPr>
            <p:ph idx="1"/>
          </p:nvPr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726199" y="1695796"/>
            <a:ext cx="7696200" cy="4319954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Ellipse 3"/>
          <p:cNvSpPr/>
          <p:nvPr/>
        </p:nvSpPr>
        <p:spPr>
          <a:xfrm>
            <a:off x="2506641" y="1695796"/>
            <a:ext cx="3956538" cy="11210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sz="1662"/>
          </a:p>
        </p:txBody>
      </p:sp>
      <p:sp>
        <p:nvSpPr>
          <p:cNvPr id="6" name="Ellipse 5"/>
          <p:cNvSpPr/>
          <p:nvPr/>
        </p:nvSpPr>
        <p:spPr>
          <a:xfrm>
            <a:off x="2110987" y="3344353"/>
            <a:ext cx="4813789" cy="263769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sz="1662"/>
          </a:p>
        </p:txBody>
      </p:sp>
    </p:spTree>
    <p:extLst>
      <p:ext uri="{BB962C8B-B14F-4D97-AF65-F5344CB8AC3E}">
        <p14:creationId xmlns:p14="http://schemas.microsoft.com/office/powerpoint/2010/main" val="200279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0" y="3288324"/>
            <a:ext cx="4800600" cy="348109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altLang="da-DK" sz="1662">
                <a:solidFill>
                  <a:srgbClr val="000000"/>
                </a:solidFill>
                <a:latin typeface="Calibri" panose="020F0502020204030204" pitchFamily="34" charset="0"/>
              </a:rPr>
              <a:t>Kommentar</a:t>
            </a:r>
          </a:p>
        </p:txBody>
      </p:sp>
      <p:pic>
        <p:nvPicPr>
          <p:cNvPr id="489476" name="Picture 4" descr="photo4"/>
          <p:cNvPicPr>
            <a:picLocks noChangeAspect="1" noChangeArrowheads="1"/>
          </p:cNvPicPr>
          <p:nvPr/>
        </p:nvPicPr>
        <p:blipFill>
          <a:blip r:embed="rId3"/>
          <a:srcRect t="13411" b="14166"/>
          <a:stretch>
            <a:fillRect/>
          </a:stretch>
        </p:blipFill>
        <p:spPr bwMode="auto">
          <a:xfrm>
            <a:off x="0" y="2280569"/>
            <a:ext cx="9144000" cy="35887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0" y="1251869"/>
            <a:ext cx="9144000" cy="66050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altLang="da-DK" sz="3692" dirty="0">
                <a:solidFill>
                  <a:schemeClr val="tx2"/>
                </a:solidFill>
                <a:latin typeface="Calibri" panose="020F0502020204030204" pitchFamily="34" charset="0"/>
              </a:rPr>
              <a:t>Hende skal vi have styr på !</a:t>
            </a:r>
          </a:p>
        </p:txBody>
      </p:sp>
    </p:spTree>
    <p:extLst>
      <p:ext uri="{BB962C8B-B14F-4D97-AF65-F5344CB8AC3E}">
        <p14:creationId xmlns:p14="http://schemas.microsoft.com/office/powerpoint/2010/main" val="36815042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96225" y="966701"/>
            <a:ext cx="7772400" cy="1055077"/>
          </a:xfrm>
        </p:spPr>
        <p:txBody>
          <a:bodyPr/>
          <a:lstStyle/>
          <a:p>
            <a:pPr eaLnBrk="1" hangingPunct="1"/>
            <a:r>
              <a:rPr lang="da-DK" altLang="da-DK" dirty="0" err="1" smtClean="0"/>
              <a:t>Varroas</a:t>
            </a:r>
            <a:r>
              <a:rPr lang="da-DK" altLang="da-DK" dirty="0" smtClean="0"/>
              <a:t> udvikling og kontrol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idx="1"/>
          </p:nvPr>
        </p:nvSpPr>
        <p:spPr>
          <a:xfrm>
            <a:off x="686849" y="1889893"/>
            <a:ext cx="7772400" cy="474784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a-DK" altLang="da-DK" sz="1846" dirty="0"/>
              <a:t>10 Varroa </a:t>
            </a:r>
            <a:r>
              <a:rPr lang="da-DK" altLang="da-DK" sz="1846" dirty="0" smtClean="0"/>
              <a:t>i år 1 </a:t>
            </a:r>
            <a:r>
              <a:rPr lang="da-DK" altLang="da-DK" sz="2215" b="1" dirty="0"/>
              <a:t>&gt;</a:t>
            </a:r>
            <a:r>
              <a:rPr lang="da-DK" altLang="da-DK" sz="1846" dirty="0"/>
              <a:t> 1000 Varroa i </a:t>
            </a:r>
            <a:r>
              <a:rPr lang="da-DK" altLang="da-DK" sz="1846" dirty="0" smtClean="0"/>
              <a:t>år 2 </a:t>
            </a:r>
            <a:r>
              <a:rPr lang="da-DK" altLang="da-DK" sz="1846" b="1" dirty="0"/>
              <a:t>&gt;</a:t>
            </a:r>
            <a:r>
              <a:rPr lang="da-DK" altLang="da-DK" sz="1846" dirty="0"/>
              <a:t> 10.000 Varroa i </a:t>
            </a:r>
            <a:r>
              <a:rPr lang="da-DK" altLang="da-DK" sz="1846" dirty="0" smtClean="0"/>
              <a:t>år 3 </a:t>
            </a:r>
            <a:endParaRPr lang="da-DK" altLang="da-DK" sz="1846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da-DK" altLang="da-DK" sz="1846" dirty="0"/>
              <a:t>			</a:t>
            </a:r>
            <a:r>
              <a:rPr lang="da-DK" altLang="da-DK" sz="3323" dirty="0">
                <a:solidFill>
                  <a:srgbClr val="FF0000"/>
                </a:solidFill>
              </a:rPr>
              <a:t>= </a:t>
            </a:r>
            <a:r>
              <a:rPr lang="da-DK" altLang="da-DK" sz="3323" dirty="0" err="1">
                <a:solidFill>
                  <a:srgbClr val="FF0000"/>
                </a:solidFill>
              </a:rPr>
              <a:t>Bifamilien</a:t>
            </a:r>
            <a:r>
              <a:rPr lang="da-DK" altLang="da-DK" sz="3323" dirty="0">
                <a:solidFill>
                  <a:srgbClr val="FF0000"/>
                </a:solidFill>
              </a:rPr>
              <a:t> dør</a:t>
            </a:r>
            <a:r>
              <a:rPr lang="da-DK" altLang="da-DK" sz="1846" dirty="0">
                <a:solidFill>
                  <a:srgbClr val="FF0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da-DK" altLang="da-DK" sz="1846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da-DK" altLang="da-DK" sz="1846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da-DK" altLang="da-DK" sz="1846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da-DK" altLang="da-DK" sz="1846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da-DK" altLang="da-DK" sz="1846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da-DK" altLang="da-DK" sz="1846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da-DK" altLang="da-DK" sz="1846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da-DK" altLang="da-DK" sz="1846" dirty="0"/>
          </a:p>
          <a:p>
            <a:pPr eaLnBrk="1" hangingPunct="1">
              <a:lnSpc>
                <a:spcPct val="90000"/>
              </a:lnSpc>
            </a:pPr>
            <a:r>
              <a:rPr lang="da-DK" altLang="da-DK" sz="1846" dirty="0"/>
              <a:t>En befrugtet varroa-hun kryber ind i cellen ca. 15 timer før forsegling. </a:t>
            </a:r>
          </a:p>
          <a:p>
            <a:pPr lvl="1" eaLnBrk="1" hangingPunct="1">
              <a:lnSpc>
                <a:spcPct val="90000"/>
              </a:lnSpc>
            </a:pPr>
            <a:r>
              <a:rPr lang="da-DK" altLang="da-DK" sz="1477" dirty="0"/>
              <a:t>En arbejder celle er forseglet i </a:t>
            </a:r>
            <a:r>
              <a:rPr lang="da-DK" altLang="da-DK" sz="1477" b="1" dirty="0">
                <a:solidFill>
                  <a:srgbClr val="FF0000"/>
                </a:solidFill>
              </a:rPr>
              <a:t>12</a:t>
            </a:r>
            <a:r>
              <a:rPr lang="da-DK" altLang="da-DK" sz="1477" dirty="0"/>
              <a:t> døgn. </a:t>
            </a:r>
          </a:p>
          <a:p>
            <a:pPr lvl="1" eaLnBrk="1" hangingPunct="1">
              <a:lnSpc>
                <a:spcPct val="90000"/>
              </a:lnSpc>
            </a:pPr>
            <a:r>
              <a:rPr lang="da-DK" altLang="da-DK" sz="1477" dirty="0"/>
              <a:t>En drone celle i </a:t>
            </a:r>
            <a:r>
              <a:rPr lang="da-DK" altLang="da-DK" sz="1477" b="1" dirty="0">
                <a:solidFill>
                  <a:srgbClr val="FF0000"/>
                </a:solidFill>
              </a:rPr>
              <a:t>14</a:t>
            </a:r>
            <a:r>
              <a:rPr lang="da-DK" altLang="da-DK" sz="1477" dirty="0"/>
              <a:t> døgn.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da-DK" altLang="da-DK" sz="1477" dirty="0"/>
          </a:p>
        </p:txBody>
      </p:sp>
      <p:pic>
        <p:nvPicPr>
          <p:cNvPr id="6" name="Picture 4" descr="photo4"/>
          <p:cNvPicPr>
            <a:picLocks noChangeAspect="1" noChangeArrowheads="1"/>
          </p:cNvPicPr>
          <p:nvPr/>
        </p:nvPicPr>
        <p:blipFill>
          <a:blip r:embed="rId3"/>
          <a:srcRect t="13411" b="14166"/>
          <a:stretch>
            <a:fillRect/>
          </a:stretch>
        </p:blipFill>
        <p:spPr bwMode="auto">
          <a:xfrm>
            <a:off x="1867533" y="2924449"/>
            <a:ext cx="5429250" cy="21306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223934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6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56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56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560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34" grpId="0"/>
      <p:bldP spid="55603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485325"/>
              </p:ext>
            </p:extLst>
          </p:nvPr>
        </p:nvGraphicFramePr>
        <p:xfrm>
          <a:off x="785786" y="1876197"/>
          <a:ext cx="7572428" cy="369279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{9D7B26C5-4107-4FEC-AEDC-1716B250A1EF}</a:tableStyleId>
              </a:tblPr>
              <a:tblGrid>
                <a:gridCol w="1893107"/>
                <a:gridCol w="1893107"/>
                <a:gridCol w="1893107"/>
                <a:gridCol w="1893107"/>
              </a:tblGrid>
              <a:tr h="591948">
                <a:tc>
                  <a:txBody>
                    <a:bodyPr/>
                    <a:lstStyle/>
                    <a:p>
                      <a:pPr algn="ctr"/>
                      <a:r>
                        <a:rPr lang="da-DK" sz="2600" b="1" i="0" dirty="0" smtClean="0"/>
                        <a:t>Udvikling</a:t>
                      </a:r>
                      <a:endParaRPr lang="da-DK" sz="2600" b="1" i="0" dirty="0"/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600" dirty="0" smtClean="0"/>
                        <a:t>Dronning</a:t>
                      </a:r>
                      <a:endParaRPr lang="da-DK" sz="2600" dirty="0"/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600" dirty="0" smtClean="0"/>
                        <a:t>Arbejder </a:t>
                      </a:r>
                      <a:endParaRPr lang="da-DK" sz="2600" dirty="0"/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600" dirty="0" smtClean="0"/>
                        <a:t>Drone</a:t>
                      </a:r>
                      <a:endParaRPr lang="da-DK" sz="2600" dirty="0"/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  <a:tr h="820812">
                <a:tc>
                  <a:txBody>
                    <a:bodyPr/>
                    <a:lstStyle/>
                    <a:p>
                      <a:pPr algn="ctr"/>
                      <a:r>
                        <a:rPr lang="da-DK" sz="2600" dirty="0" smtClean="0"/>
                        <a:t>Æg</a:t>
                      </a:r>
                      <a:endParaRPr lang="da-DK" sz="2600" dirty="0"/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600" dirty="0" smtClean="0"/>
                        <a:t>3</a:t>
                      </a:r>
                      <a:endParaRPr lang="da-DK" sz="2600" dirty="0"/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600" dirty="0" smtClean="0"/>
                        <a:t>3</a:t>
                      </a:r>
                      <a:endParaRPr lang="da-DK" sz="2600" dirty="0"/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600" dirty="0" smtClean="0"/>
                        <a:t>3</a:t>
                      </a:r>
                      <a:endParaRPr lang="da-DK" sz="2600" dirty="0"/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  <a:tr h="729611">
                <a:tc>
                  <a:txBody>
                    <a:bodyPr/>
                    <a:lstStyle/>
                    <a:p>
                      <a:pPr algn="ctr"/>
                      <a:r>
                        <a:rPr lang="da-DK" sz="2600" dirty="0" smtClean="0"/>
                        <a:t>Larve</a:t>
                      </a:r>
                      <a:endParaRPr lang="da-DK" sz="2600" dirty="0"/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600" dirty="0" smtClean="0"/>
                        <a:t>6</a:t>
                      </a:r>
                      <a:endParaRPr lang="da-DK" sz="2600" dirty="0"/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600" dirty="0" smtClean="0"/>
                        <a:t>6</a:t>
                      </a:r>
                      <a:endParaRPr lang="da-DK" sz="2600" dirty="0"/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600" dirty="0" smtClean="0"/>
                        <a:t>7</a:t>
                      </a:r>
                      <a:endParaRPr lang="da-DK" sz="2600" dirty="0"/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  <a:tr h="729611">
                <a:tc>
                  <a:txBody>
                    <a:bodyPr/>
                    <a:lstStyle/>
                    <a:p>
                      <a:pPr algn="ctr"/>
                      <a:r>
                        <a:rPr lang="da-DK" sz="2600" dirty="0" smtClean="0"/>
                        <a:t>Forseglet</a:t>
                      </a:r>
                      <a:endParaRPr lang="da-DK" sz="2600" dirty="0"/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600" dirty="0" smtClean="0"/>
                        <a:t>7</a:t>
                      </a:r>
                      <a:endParaRPr lang="da-DK" sz="2600" dirty="0"/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600" dirty="0" smtClean="0"/>
                        <a:t>12</a:t>
                      </a:r>
                      <a:endParaRPr lang="da-DK" sz="2600" dirty="0"/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600" dirty="0" smtClean="0"/>
                        <a:t>14</a:t>
                      </a:r>
                      <a:endParaRPr lang="da-DK" sz="2600" dirty="0"/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  <a:tr h="820812">
                <a:tc>
                  <a:txBody>
                    <a:bodyPr/>
                    <a:lstStyle/>
                    <a:p>
                      <a:pPr algn="ctr"/>
                      <a:r>
                        <a:rPr lang="da-DK" sz="2600" dirty="0" smtClean="0"/>
                        <a:t>I alt</a:t>
                      </a:r>
                      <a:endParaRPr lang="da-DK" sz="2600" dirty="0"/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600" dirty="0" smtClean="0"/>
                        <a:t>16</a:t>
                      </a:r>
                      <a:endParaRPr lang="da-DK" sz="2600" dirty="0"/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600" dirty="0" smtClean="0"/>
                        <a:t>21</a:t>
                      </a:r>
                      <a:endParaRPr lang="da-DK" sz="2600" dirty="0"/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600" dirty="0" smtClean="0"/>
                        <a:t>24</a:t>
                      </a:r>
                      <a:endParaRPr lang="da-DK" sz="2600" dirty="0"/>
                    </a:p>
                  </a:txBody>
                  <a:tcPr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777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æsentation4" id="{43C53589-8D3F-4898-A364-8B1386A64DD5}" vid="{9E36929B-05F0-4E8F-B00D-C5B83821B174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Præsentation4</Template>
  <TotalTime>62</TotalTime>
  <Words>981</Words>
  <Application>Microsoft Office PowerPoint</Application>
  <PresentationFormat>Skærmshow (4:3)</PresentationFormat>
  <Paragraphs>249</Paragraphs>
  <Slides>20</Slides>
  <Notes>20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Kontortema</vt:lpstr>
      <vt:lpstr> De første  opgaver  om foråret </vt:lpstr>
      <vt:lpstr>Der gøres klar…</vt:lpstr>
      <vt:lpstr>Der gøres klar…</vt:lpstr>
      <vt:lpstr>Det første besøg:  (inden den sidste uge af marts!)</vt:lpstr>
      <vt:lpstr> Det første besøg forsat: (sidst i marts/ begyndelsen af april!)</vt:lpstr>
      <vt:lpstr>Droneceller og arbejderceller</vt:lpstr>
      <vt:lpstr>PowerPoint-præsentation</vt:lpstr>
      <vt:lpstr>Varroas udvikling og kontrol</vt:lpstr>
      <vt:lpstr>PowerPoint-præsentation</vt:lpstr>
      <vt:lpstr>PowerPoint-præsentation</vt:lpstr>
      <vt:lpstr>Varroas udvikling og kontrol</vt:lpstr>
      <vt:lpstr> Det første besøg forsat: (sidst i marts/ begyndelsen af april)</vt:lpstr>
      <vt:lpstr> Det første besøg  (sidst i marts/ begyndelsen af april)</vt:lpstr>
      <vt:lpstr>PowerPoint-præsentation</vt:lpstr>
      <vt:lpstr>Hvis familien er svag  eller har mistet sin Dronning ... </vt:lpstr>
      <vt:lpstr>Hvis familien er svag  eller har mistet sin Dronning ... </vt:lpstr>
      <vt:lpstr>Hvis familien er svag  eller har mistet sin Dronning ... </vt:lpstr>
      <vt:lpstr>Hvis familien er svag  og har mistet sin Dronning ... </vt:lpstr>
      <vt:lpstr>Hvis familien er svag  men stadig har en dronning ... </vt:lpstr>
      <vt:lpstr>PowerPoint-præsentation</vt:lpstr>
    </vt:vector>
  </TitlesOfParts>
  <Company>Gefion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første  opgaver  om foråret</dc:title>
  <dc:creator>Palle Frejvald</dc:creator>
  <cp:lastModifiedBy>Palle Frejvald</cp:lastModifiedBy>
  <cp:revision>7</cp:revision>
  <dcterms:created xsi:type="dcterms:W3CDTF">2015-09-09T08:10:48Z</dcterms:created>
  <dcterms:modified xsi:type="dcterms:W3CDTF">2015-09-30T12:45:40Z</dcterms:modified>
</cp:coreProperties>
</file>