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556" autoAdjust="0"/>
  </p:normalViewPr>
  <p:slideViewPr>
    <p:cSldViewPr snapToGrid="0" snapToObjects="1">
      <p:cViewPr varScale="1">
        <p:scale>
          <a:sx n="73" d="100"/>
          <a:sy n="73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9-01-10T14:16:11.5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8716B-28C2-4225-8D5D-51D3B4CFDF81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47C5-1C21-4062-9C2E-02CF094079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5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dirty="0" smtClean="0"/>
              <a:t>bi-familiens styrke?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dirty="0" smtClean="0"/>
              <a:t> fodertilstand?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dirty="0" smtClean="0"/>
              <a:t> plads?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829467-AAE7-4E77-A4A5-58654ADE6EB4}" type="slidenum">
              <a:rPr lang="da-DK" altLang="da-DK">
                <a:latin typeface="Calibri" panose="020F0502020204030204" pitchFamily="34" charset="0"/>
              </a:rPr>
              <a:pPr eaLnBrk="1" hangingPunct="1"/>
              <a:t>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867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338414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78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6D8CD-07EF-437D-942C-DDDDFB20161B}" type="slidenum">
              <a:rPr lang="da-DK" altLang="da-DK">
                <a:latin typeface="Calibri" panose="020F0502020204030204" pitchFamily="34" charset="0"/>
              </a:rPr>
              <a:pPr eaLnBrk="1" hangingPunct="1"/>
              <a:t>10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789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6398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2D5C80-1F6B-47C0-BDF3-FFC1AB0B49A8}" type="slidenum">
              <a:rPr lang="da-DK" altLang="da-DK">
                <a:latin typeface="Calibri" panose="020F0502020204030204" pitchFamily="34" charset="0"/>
              </a:rPr>
              <a:pPr eaLnBrk="1" hangingPunct="1"/>
              <a:t>11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891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59221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244A21-A052-42BB-857E-DF2DD7C81D36}" type="slidenum">
              <a:rPr lang="da-DK" altLang="da-DK">
                <a:latin typeface="Calibri" panose="020F0502020204030204" pitchFamily="34" charset="0"/>
              </a:rPr>
              <a:pPr eaLnBrk="1" hangingPunct="1"/>
              <a:t>12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994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51814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09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3454D7-7DA9-4623-B54C-A3A74B4C3717}" type="slidenum">
              <a:rPr lang="da-DK" altLang="da-DK">
                <a:latin typeface="Calibri" panose="020F0502020204030204" pitchFamily="34" charset="0"/>
              </a:rPr>
              <a:pPr eaLnBrk="1" hangingPunct="1"/>
              <a:t>13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096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8795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4F7116-5D5D-4D7C-97D8-780319EE04FE}" type="slidenum">
              <a:rPr lang="da-DK" altLang="da-DK">
                <a:latin typeface="Calibri" panose="020F0502020204030204" pitchFamily="34" charset="0"/>
              </a:rPr>
              <a:pPr eaLnBrk="1" hangingPunct="1"/>
              <a:t>14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198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74957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3012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3013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A969FB-DE7F-49ED-AEA5-0E22E1FEFD4A}" type="slidenum">
              <a:rPr lang="da-DK" altLang="da-DK">
                <a:latin typeface="Calibri" panose="020F0502020204030204" pitchFamily="34" charset="0"/>
              </a:rPr>
              <a:pPr eaLnBrk="1" hangingPunct="1"/>
              <a:t>15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18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Der flyttes et par yngeltavler over i det nye magasin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Kunsttavlerne derfra sættes i det nederste magasin</a:t>
            </a:r>
          </a:p>
        </p:txBody>
      </p:sp>
      <p:sp>
        <p:nvSpPr>
          <p:cNvPr id="44036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4037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2ED77F-3C32-4BAC-96C2-8EC9D379561B}" type="slidenum">
              <a:rPr lang="da-DK" altLang="da-DK">
                <a:latin typeface="Calibri" panose="020F0502020204030204" pitchFamily="34" charset="0"/>
              </a:rPr>
              <a:pPr eaLnBrk="1" hangingPunct="1"/>
              <a:t>16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Ligeså med dronetavlen</a:t>
            </a:r>
          </a:p>
        </p:txBody>
      </p:sp>
      <p:sp>
        <p:nvSpPr>
          <p:cNvPr id="45060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5061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312558-4E66-47F4-8ACD-FB251ADC3625}" type="slidenum">
              <a:rPr lang="da-DK" altLang="da-DK">
                <a:latin typeface="Calibri" panose="020F0502020204030204" pitchFamily="34" charset="0"/>
              </a:rPr>
              <a:pPr eaLnBrk="1" hangingPunct="1"/>
              <a:t>17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90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Så et par fodertavler</a:t>
            </a:r>
          </a:p>
        </p:txBody>
      </p:sp>
      <p:sp>
        <p:nvSpPr>
          <p:cNvPr id="46084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6085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7F69CE-C374-47D8-BCD7-426FC8CFCBF6}" type="slidenum">
              <a:rPr lang="da-DK" altLang="da-DK">
                <a:latin typeface="Calibri" panose="020F0502020204030204" pitchFamily="34" charset="0"/>
              </a:rPr>
              <a:pPr eaLnBrk="1" hangingPunct="1"/>
              <a:t>18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83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Så samler man tavlerne i ’underetagen’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(klik) og flytter det nyt magasin ovenpå vinterlejet</a:t>
            </a:r>
          </a:p>
        </p:txBody>
      </p:sp>
      <p:sp>
        <p:nvSpPr>
          <p:cNvPr id="47108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7109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18844D-DEBD-44EC-A8F2-925E4410408C}" type="slidenum">
              <a:rPr lang="da-DK" altLang="da-DK">
                <a:latin typeface="Calibri" panose="020F0502020204030204" pitchFamily="34" charset="0"/>
              </a:rPr>
              <a:pPr eaLnBrk="1" hangingPunct="1"/>
              <a:t>19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9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970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29851-C9C9-4813-BE9F-15BF36A4FE7A}" type="slidenum">
              <a:rPr lang="da-DK" altLang="da-DK">
                <a:latin typeface="Calibri" panose="020F0502020204030204" pitchFamily="34" charset="0"/>
              </a:rPr>
              <a:pPr eaLnBrk="1" hangingPunct="1"/>
              <a:t>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970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774372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Klik til næste slide med navnene på tavlerne</a:t>
            </a:r>
          </a:p>
        </p:txBody>
      </p:sp>
      <p:sp>
        <p:nvSpPr>
          <p:cNvPr id="481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621A86-528D-4156-BAB5-A208DD49BC80}" type="slidenum">
              <a:rPr lang="da-DK" altLang="da-DK">
                <a:latin typeface="Calibri" panose="020F0502020204030204" pitchFamily="34" charset="0"/>
              </a:rPr>
              <a:pPr eaLnBrk="1" hangingPunct="1"/>
              <a:t>20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813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634233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91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179006-39F8-42D4-BB2F-8EBBA1DD2D96}" type="slidenum">
              <a:rPr lang="da-DK" altLang="da-DK">
                <a:latin typeface="Calibri" panose="020F0502020204030204" pitchFamily="34" charset="0"/>
              </a:rPr>
              <a:pPr eaLnBrk="1" hangingPunct="1"/>
              <a:t>21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915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699508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Så er der </a:t>
            </a:r>
            <a:r>
              <a:rPr lang="da-DK" altLang="da-DK" dirty="0" smtClean="0"/>
              <a:t>varme </a:t>
            </a:r>
            <a:r>
              <a:rPr lang="da-DK" altLang="da-DK" dirty="0" smtClean="0"/>
              <a:t>omkring yngellejet så skulle alt </a:t>
            </a:r>
            <a:r>
              <a:rPr lang="da-DK" altLang="da-DK" dirty="0" smtClean="0"/>
              <a:t>gå </a:t>
            </a:r>
            <a:r>
              <a:rPr lang="da-DK" altLang="da-DK" dirty="0" smtClean="0"/>
              <a:t>godt!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b="1" dirty="0" smtClean="0"/>
              <a:t>KLIK skift til ’Er der nok foder’?</a:t>
            </a:r>
          </a:p>
        </p:txBody>
      </p:sp>
      <p:sp>
        <p:nvSpPr>
          <p:cNvPr id="5018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08CC21-FA5B-41C9-AF4A-AC13DDCE0A2D}" type="slidenum">
              <a:rPr lang="da-DK" altLang="da-DK">
                <a:latin typeface="Calibri" panose="020F0502020204030204" pitchFamily="34" charset="0"/>
              </a:rPr>
              <a:pPr eaLnBrk="1" hangingPunct="1"/>
              <a:t>22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5018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990785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z="1800" b="1" dirty="0" smtClean="0">
                <a:solidFill>
                  <a:srgbClr val="FF0000"/>
                </a:solidFill>
              </a:rPr>
              <a:t>Er der nok foder?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sz="1400" dirty="0" smtClean="0"/>
              <a:t> </a:t>
            </a:r>
            <a:r>
              <a:rPr lang="da-DK" altLang="da-DK" dirty="0" smtClean="0"/>
              <a:t>Måske skal man flytte en fodertavle frem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dirty="0" smtClean="0"/>
              <a:t>Måske give et par liter 60% sukkeropløsning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(2 dele vand/3 dele sukker)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dirty="0" smtClean="0"/>
              <a:t>Eller et par liter Invertsukker (flydende </a:t>
            </a:r>
            <a:r>
              <a:rPr lang="da-DK" altLang="da-DK" dirty="0" err="1" smtClean="0"/>
              <a:t>Apifonda</a:t>
            </a:r>
            <a:r>
              <a:rPr lang="da-DK" altLang="da-DK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400" b="1" dirty="0" smtClean="0">
                <a:solidFill>
                  <a:srgbClr val="FF0000"/>
                </a:solidFill>
              </a:rPr>
              <a:t>Men pas på røveri!!!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400" dirty="0" smtClean="0">
                <a:solidFill>
                  <a:srgbClr val="FF0000"/>
                </a:solidFill>
              </a:rPr>
              <a:t>Flyvehullet indsnævres til et par cm.</a:t>
            </a:r>
          </a:p>
          <a:p>
            <a:pPr eaLnBrk="1" hangingPunct="1">
              <a:spcBef>
                <a:spcPct val="0"/>
              </a:spcBef>
            </a:pPr>
            <a:endParaRPr lang="da-DK" altLang="da-DK" b="1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b="1" dirty="0" smtClean="0"/>
              <a:t>MEN hvad nu hvis der ikke er de gode tegn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="1" dirty="0" smtClean="0"/>
              <a:t>på en stærk familie i udvikling???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120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0011C1-937E-4219-8FAD-C66D979DDBCF}" type="slidenum">
              <a:rPr lang="da-DK" altLang="da-DK">
                <a:latin typeface="Calibri" panose="020F0502020204030204" pitchFamily="34" charset="0"/>
              </a:rPr>
              <a:pPr eaLnBrk="1" hangingPunct="1"/>
              <a:t>23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5120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3698721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En sund lille familie som er blevet </a:t>
            </a:r>
            <a:r>
              <a:rPr lang="da-DK" altLang="da-DK" i="1" dirty="0" smtClean="0"/>
              <a:t>Dronningeløs</a:t>
            </a:r>
            <a:r>
              <a:rPr lang="da-DK" altLang="da-DK" dirty="0" smtClean="0"/>
              <a:t> </a:t>
            </a:r>
            <a:r>
              <a:rPr lang="da-DK" altLang="da-DK" dirty="0" smtClean="0"/>
              <a:t>kan </a:t>
            </a:r>
            <a:r>
              <a:rPr lang="da-DK" altLang="da-DK" b="1" i="1" dirty="0" smtClean="0"/>
              <a:t>forenes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med en anden stærk familie der </a:t>
            </a:r>
            <a:r>
              <a:rPr lang="da-DK" altLang="da-DK" b="1" i="1" dirty="0" smtClean="0"/>
              <a:t>har</a:t>
            </a:r>
            <a:r>
              <a:rPr lang="da-DK" altLang="da-DK" dirty="0" smtClean="0"/>
              <a:t> en dronning ved brug af: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400" dirty="0" smtClean="0"/>
              <a:t>		</a:t>
            </a:r>
            <a:r>
              <a:rPr lang="da-DK" altLang="da-DK" dirty="0" smtClean="0">
                <a:solidFill>
                  <a:srgbClr val="002060"/>
                </a:solidFill>
              </a:rPr>
              <a:t>’</a:t>
            </a:r>
            <a:r>
              <a:rPr lang="da-DK" altLang="da-DK" i="1" dirty="0" smtClean="0">
                <a:solidFill>
                  <a:srgbClr val="002060"/>
                </a:solidFill>
              </a:rPr>
              <a:t>Avispapirsmetoden’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222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6A1F85-BBC6-4370-850D-2FA330B3EDDC}" type="slidenum">
              <a:rPr lang="da-DK" altLang="da-DK">
                <a:latin typeface="Calibri" panose="020F0502020204030204" pitchFamily="34" charset="0"/>
              </a:rPr>
              <a:pPr eaLnBrk="1" hangingPunct="1"/>
              <a:t>24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5222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1126134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En stærk og en svag familie – begge med en dronning kan hjælpe hinanden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hvis man bruger et såkaldt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		Dronning-gitter</a:t>
            </a:r>
          </a:p>
        </p:txBody>
      </p:sp>
      <p:sp>
        <p:nvSpPr>
          <p:cNvPr id="532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149405-97D1-48E3-9388-3BCC9B77DBE6}" type="slidenum">
              <a:rPr lang="da-DK" altLang="da-DK">
                <a:latin typeface="Calibri" panose="020F0502020204030204" pitchFamily="34" charset="0"/>
              </a:rPr>
              <a:pPr eaLnBrk="1" hangingPunct="1"/>
              <a:t>25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5325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2178505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4276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54277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955F7-60E7-45D1-9C5F-5F2CD0445C53}" type="slidenum">
              <a:rPr lang="da-DK" altLang="da-DK">
                <a:latin typeface="Calibri" panose="020F0502020204030204" pitchFamily="34" charset="0"/>
              </a:rPr>
              <a:pPr eaLnBrk="1" hangingPunct="1"/>
              <a:t>26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1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b="1" dirty="0" smtClean="0"/>
              <a:t>Vi skal vurdere familiens tilstand: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800" dirty="0" smtClean="0">
                <a:solidFill>
                  <a:srgbClr val="00B050"/>
                </a:solidFill>
              </a:rPr>
              <a:t>(Luft temperaturen er nu oppe på 12-15 grader)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dirty="0" smtClean="0">
              <a:solidFill>
                <a:srgbClr val="00B05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000" dirty="0" smtClean="0"/>
              <a:t>Har de spredt sig over det hele på tavlerne?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000" dirty="0" smtClean="0"/>
              <a:t>Er der mange bier – eller kun nogle få?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Husk </a:t>
            </a:r>
            <a:r>
              <a:rPr lang="da-DK" sz="1600" dirty="0" err="1" smtClean="0"/>
              <a:t>vinterbierne</a:t>
            </a:r>
            <a:r>
              <a:rPr lang="da-DK" sz="1600" dirty="0" smtClean="0"/>
              <a:t> dør ca. den 1.maj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000" dirty="0" smtClean="0"/>
              <a:t>Er der æg og larver?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Hvis ja - så er der en dronning i arbejde!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Hvis nej – kan dronning være død!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000" dirty="0" smtClean="0"/>
              <a:t>Sulter de?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Har de spiste af Apifonda?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Er der mere i fodertavlerne?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Skal de flyttes frem til </a:t>
            </a:r>
            <a:r>
              <a:rPr lang="da-DK" sz="1600" dirty="0" err="1" smtClean="0"/>
              <a:t>yngelejet</a:t>
            </a:r>
            <a:r>
              <a:rPr lang="da-DK" sz="1600" dirty="0" smtClean="0"/>
              <a:t>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2000" dirty="0" smtClean="0"/>
              <a:t>Hvordan ser dronetavlen ud?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Bygger bierne på tavlen – lægges der æg?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sz="1600" dirty="0" smtClean="0"/>
              <a:t>Skal der skæres noget af det forseglet fra?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307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BF7E37-6F79-42C9-BBFF-60BA9FED439F}" type="slidenum">
              <a:rPr lang="da-DK" altLang="da-DK">
                <a:latin typeface="Calibri" panose="020F0502020204030204" pitchFamily="34" charset="0"/>
              </a:rPr>
              <a:pPr eaLnBrk="1" hangingPunct="1"/>
              <a:t>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072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60714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Dronningen plejer at lægge æg i en spiral startende i midten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Den tavle vi ser her har ynglet krybet ud fra midten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Bemærk foder i </a:t>
            </a:r>
            <a:r>
              <a:rPr lang="da-DK" altLang="da-DK" dirty="0" smtClean="0"/>
              <a:t>cellerne </a:t>
            </a:r>
            <a:r>
              <a:rPr lang="da-DK" altLang="da-DK" dirty="0" smtClean="0"/>
              <a:t>rundt om yngellejet</a:t>
            </a:r>
          </a:p>
        </p:txBody>
      </p:sp>
      <p:sp>
        <p:nvSpPr>
          <p:cNvPr id="317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279CF7-1871-45FC-A572-BA7A0D150B27}" type="slidenum">
              <a:rPr lang="da-DK" altLang="da-DK">
                <a:latin typeface="Calibri" panose="020F0502020204030204" pitchFamily="34" charset="0"/>
              </a:rPr>
              <a:pPr eaLnBrk="1" hangingPunct="1"/>
              <a:t>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174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68287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Droneyngel</a:t>
            </a: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Arbejderyngel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Foder/honning i kanten</a:t>
            </a:r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0A1069-07D7-4CDF-A2B5-8C811F97FEA0}" type="slidenum">
              <a:rPr lang="da-DK" altLang="da-DK">
                <a:latin typeface="Calibri" panose="020F0502020204030204" pitchFamily="34" charset="0"/>
              </a:rPr>
              <a:pPr eaLnBrk="1" hangingPunct="1"/>
              <a:t>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277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4849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Kan være svært som nybegynder at se om der er æg!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Hold tavlen op så lyset falder rigtigt og tilt det lidt frem og tilbage.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Øvelsen gør mester - når </a:t>
            </a:r>
            <a:r>
              <a:rPr lang="da-DK" altLang="da-DK" dirty="0" smtClean="0"/>
              <a:t>man først har </a:t>
            </a:r>
            <a:r>
              <a:rPr lang="da-DK" altLang="da-DK" dirty="0" smtClean="0"/>
              <a:t>fået øje på dem så er det nemt derefter.</a:t>
            </a:r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104FEA-EF8A-4BFF-ACC8-B95893B1E033}" type="slidenum">
              <a:rPr lang="da-DK" altLang="da-DK">
                <a:latin typeface="Calibri" panose="020F0502020204030204" pitchFamily="34" charset="0"/>
              </a:rPr>
              <a:pPr eaLnBrk="1" hangingPunct="1"/>
              <a:t>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379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350731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Larver er nemmere at få øje på</a:t>
            </a:r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152AB-6A72-45E4-A646-514BBD3D20CE}" type="slidenum">
              <a:rPr lang="da-DK" altLang="da-DK">
                <a:latin typeface="Calibri" panose="020F0502020204030204" pitchFamily="34" charset="0"/>
              </a:rPr>
              <a:pPr eaLnBrk="1" hangingPunct="1"/>
              <a:t>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482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43676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58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7BAF89-4C75-4C4E-9FE9-0727C1D5F456}" type="slidenum">
              <a:rPr lang="da-DK" altLang="da-DK">
                <a:latin typeface="Calibri" panose="020F0502020204030204" pitchFamily="34" charset="0"/>
              </a:rPr>
              <a:pPr eaLnBrk="1" hangingPunct="1"/>
              <a:t>8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584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61527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2D5186-0497-4211-BB2D-13A0F3959C24}" type="slidenum">
              <a:rPr lang="da-DK" altLang="da-DK">
                <a:latin typeface="Calibri" panose="020F0502020204030204" pitchFamily="34" charset="0"/>
              </a:rPr>
              <a:pPr eaLnBrk="1" hangingPunct="1"/>
              <a:t>9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686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13395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7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2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31784"/>
            <a:ext cx="2057400" cy="47943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31784"/>
            <a:ext cx="6019800" cy="479437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7757-1ABF-4DA6-A33A-E272061FCA3C}" type="datetimeFigureOut">
              <a:rPr lang="da-DK"/>
              <a:pPr>
                <a:defRPr/>
              </a:pPr>
              <a:t>30-09-2015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FB500-F07C-4912-B45C-6A53EB03A32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5433378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69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69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6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77297"/>
            <a:ext cx="4040188" cy="344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677297"/>
            <a:ext cx="4041775" cy="34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5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38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132703"/>
            <a:ext cx="5486400" cy="3594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1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711622"/>
            <a:ext cx="8229600" cy="34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150617_DanmarksBiavlerforening_skabelo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../clipboard/media/image1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813" y="571500"/>
            <a:ext cx="7572375" cy="928688"/>
          </a:xfrm>
        </p:spPr>
        <p:txBody>
          <a:bodyPr/>
          <a:lstStyle/>
          <a:p>
            <a:pPr eaLnBrk="1" hangingPunct="1"/>
            <a:r>
              <a:rPr lang="da-DK" altLang="da-DK" sz="5400" smtClean="0"/>
              <a:t>Den første udvidelse: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2214563"/>
            <a:ext cx="4343400" cy="3143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tx1"/>
                </a:solidFill>
              </a:rPr>
              <a:t> bi-familiens styrke?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tx1"/>
                </a:solidFill>
              </a:rPr>
              <a:t> fodertilstand?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tx1"/>
                </a:solidFill>
              </a:rPr>
              <a:t> plads?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a-DK" dirty="0"/>
          </a:p>
        </p:txBody>
      </p:sp>
      <p:pic>
        <p:nvPicPr>
          <p:cNvPr id="4" name="Billede 3" descr="PICT0002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1894786"/>
            <a:ext cx="3286148" cy="367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7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2" y="1725014"/>
            <a:ext cx="6883977" cy="246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85813" y="797553"/>
            <a:ext cx="70008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3600" b="1" dirty="0" err="1">
                <a:latin typeface="Calibri" panose="020F0502020204030204" pitchFamily="34" charset="0"/>
              </a:rPr>
              <a:t>Arbejdsbi’s</a:t>
            </a:r>
            <a:r>
              <a:rPr lang="da-DK" altLang="da-DK" sz="3600" b="1" dirty="0">
                <a:latin typeface="Calibri" panose="020F0502020204030204" pitchFamily="34" charset="0"/>
              </a:rPr>
              <a:t> Livscyklu</a:t>
            </a:r>
            <a:r>
              <a:rPr lang="da-DK" altLang="da-DK" sz="4000" b="1" dirty="0">
                <a:latin typeface="Calibri" panose="020F0502020204030204" pitchFamily="34" charset="0"/>
              </a:rPr>
              <a:t>s</a:t>
            </a:r>
          </a:p>
          <a:p>
            <a:pPr eaLnBrk="1" hangingPunct="1">
              <a:spcBef>
                <a:spcPct val="50000"/>
              </a:spcBef>
            </a:pPr>
            <a:r>
              <a:rPr lang="da-DK" altLang="da-DK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(Efter 21 dages udvikling i cellen)</a:t>
            </a:r>
          </a:p>
        </p:txBody>
      </p:sp>
      <p:sp>
        <p:nvSpPr>
          <p:cNvPr id="5" name="Tekstboks 4"/>
          <p:cNvSpPr txBox="1">
            <a:spLocks noChangeArrowheads="1"/>
          </p:cNvSpPr>
          <p:nvPr/>
        </p:nvSpPr>
        <p:spPr bwMode="auto">
          <a:xfrm>
            <a:off x="4214813" y="5431548"/>
            <a:ext cx="3143250" cy="10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Først fra den 21.dag </a:t>
            </a:r>
          </a:p>
          <a:p>
            <a:pPr algn="ctr" eaLnBrk="1" hangingPunct="1"/>
            <a:r>
              <a:rPr lang="da-DK" altLang="da-DK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er de trækbier </a:t>
            </a:r>
          </a:p>
          <a:p>
            <a:pPr algn="ctr" eaLnBrk="1" hangingPunct="1"/>
            <a:r>
              <a:rPr lang="da-DK" altLang="da-DK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i cirka 1 – 3 uger</a:t>
            </a:r>
          </a:p>
        </p:txBody>
      </p:sp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142875" y="4156142"/>
            <a:ext cx="13573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dirty="0">
                <a:latin typeface="Calibri" panose="020F0502020204030204" pitchFamily="34" charset="0"/>
              </a:rPr>
              <a:t>1.- 3. dag rengøring.</a:t>
            </a:r>
          </a:p>
        </p:txBody>
      </p:sp>
      <p:cxnSp>
        <p:nvCxnSpPr>
          <p:cNvPr id="11" name="Lige pilforbindelse 10"/>
          <p:cNvCxnSpPr>
            <a:cxnSpLocks noChangeShapeType="1"/>
          </p:cNvCxnSpPr>
          <p:nvPr/>
        </p:nvCxnSpPr>
        <p:spPr bwMode="auto">
          <a:xfrm rot="5400000">
            <a:off x="1285875" y="3571875"/>
            <a:ext cx="500063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kstboks 15"/>
          <p:cNvSpPr txBox="1">
            <a:spLocks noChangeArrowheads="1"/>
          </p:cNvSpPr>
          <p:nvPr/>
        </p:nvSpPr>
        <p:spPr bwMode="auto">
          <a:xfrm>
            <a:off x="1000125" y="4597394"/>
            <a:ext cx="1928813" cy="8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3.- 5. dag fodersaftkirtlerne vokser</a:t>
            </a:r>
          </a:p>
        </p:txBody>
      </p:sp>
      <p:cxnSp>
        <p:nvCxnSpPr>
          <p:cNvPr id="18" name="Lige pilforbindelse 17"/>
          <p:cNvCxnSpPr>
            <a:cxnSpLocks noChangeShapeType="1"/>
          </p:cNvCxnSpPr>
          <p:nvPr/>
        </p:nvCxnSpPr>
        <p:spPr bwMode="auto">
          <a:xfrm rot="5400000">
            <a:off x="1750219" y="3679031"/>
            <a:ext cx="1285875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kstboks 18"/>
          <p:cNvSpPr txBox="1">
            <a:spLocks noChangeArrowheads="1"/>
          </p:cNvSpPr>
          <p:nvPr/>
        </p:nvSpPr>
        <p:spPr bwMode="auto">
          <a:xfrm>
            <a:off x="2143125" y="5311769"/>
            <a:ext cx="2347913" cy="8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6.-10. dag </a:t>
            </a:r>
          </a:p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Ammebi + passe dronning</a:t>
            </a:r>
          </a:p>
        </p:txBody>
      </p:sp>
      <p:cxnSp>
        <p:nvCxnSpPr>
          <p:cNvPr id="21" name="Lige pilforbindelse 20"/>
          <p:cNvCxnSpPr>
            <a:cxnSpLocks noChangeShapeType="1"/>
          </p:cNvCxnSpPr>
          <p:nvPr/>
        </p:nvCxnSpPr>
        <p:spPr bwMode="auto">
          <a:xfrm rot="16200000" flipH="1">
            <a:off x="2571750" y="4214813"/>
            <a:ext cx="142875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kstboks 26"/>
          <p:cNvSpPr txBox="1">
            <a:spLocks noChangeArrowheads="1"/>
          </p:cNvSpPr>
          <p:nvPr/>
        </p:nvSpPr>
        <p:spPr bwMode="auto">
          <a:xfrm>
            <a:off x="3571875" y="4383081"/>
            <a:ext cx="4429125" cy="8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10.- 20. dag </a:t>
            </a:r>
          </a:p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byggebi + modtage nektar og pollen</a:t>
            </a:r>
          </a:p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og lave honning + vagtbier</a:t>
            </a:r>
          </a:p>
        </p:txBody>
      </p:sp>
      <p:cxnSp>
        <p:nvCxnSpPr>
          <p:cNvPr id="30" name="Lige pilforbindelse 29"/>
          <p:cNvCxnSpPr>
            <a:cxnSpLocks noChangeShapeType="1"/>
          </p:cNvCxnSpPr>
          <p:nvPr/>
        </p:nvCxnSpPr>
        <p:spPr bwMode="auto">
          <a:xfrm>
            <a:off x="4357688" y="3786188"/>
            <a:ext cx="785812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Lige pilforbindelse 34"/>
          <p:cNvCxnSpPr>
            <a:cxnSpLocks noChangeShapeType="1"/>
          </p:cNvCxnSpPr>
          <p:nvPr/>
        </p:nvCxnSpPr>
        <p:spPr bwMode="auto">
          <a:xfrm rot="5400000">
            <a:off x="6429375" y="3714750"/>
            <a:ext cx="500063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ge pilforbindelse 36"/>
          <p:cNvCxnSpPr>
            <a:cxnSpLocks noChangeShapeType="1"/>
            <a:endCxn id="27" idx="0"/>
          </p:cNvCxnSpPr>
          <p:nvPr/>
        </p:nvCxnSpPr>
        <p:spPr bwMode="auto">
          <a:xfrm>
            <a:off x="5715000" y="3983898"/>
            <a:ext cx="71438" cy="39918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2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/>
      <p:bldP spid="5" grpId="0" build="p"/>
      <p:bldP spid="9" grpId="0" build="p"/>
      <p:bldP spid="16" grpId="0" build="p"/>
      <p:bldP spid="19" grpId="0" build="p"/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428625" y="1131262"/>
            <a:ext cx="8286750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600" b="1" dirty="0">
                <a:latin typeface="Calibri" panose="020F0502020204030204" pitchFamily="34" charset="0"/>
              </a:rPr>
              <a:t>Hvad betyder det hvis Dronningen er væk?</a:t>
            </a:r>
          </a:p>
          <a:p>
            <a:pPr algn="ctr" eaLnBrk="1" hangingPunct="1"/>
            <a:r>
              <a:rPr lang="da-DK" altLang="da-DK" sz="2400" dirty="0">
                <a:latin typeface="Calibri" panose="020F0502020204030204" pitchFamily="34" charset="0"/>
              </a:rPr>
              <a:t>(</a:t>
            </a:r>
            <a:r>
              <a:rPr lang="da-DK" altLang="da-DK" sz="2400" dirty="0" err="1">
                <a:latin typeface="Calibri" panose="020F0502020204030204" pitchFamily="34" charset="0"/>
              </a:rPr>
              <a:t>p.g.a</a:t>
            </a:r>
            <a:r>
              <a:rPr lang="da-DK" altLang="da-DK" sz="2400" dirty="0">
                <a:latin typeface="Calibri" panose="020F0502020204030204" pitchFamily="34" charset="0"/>
              </a:rPr>
              <a:t>. </a:t>
            </a:r>
            <a:r>
              <a:rPr lang="da-DK" altLang="da-DK" sz="2400" dirty="0" err="1">
                <a:latin typeface="Calibri" panose="020F0502020204030204" pitchFamily="34" charset="0"/>
              </a:rPr>
              <a:t>sværmning</a:t>
            </a:r>
            <a:r>
              <a:rPr lang="da-DK" altLang="da-DK" sz="2400" dirty="0">
                <a:latin typeface="Calibri" panose="020F0502020204030204" pitchFamily="34" charset="0"/>
              </a:rPr>
              <a:t> eller dødsfald)</a:t>
            </a:r>
          </a:p>
        </p:txBody>
      </p:sp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571500" y="2401262"/>
            <a:ext cx="1285875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05.juni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Sværmer</a:t>
            </a:r>
          </a:p>
        </p:txBody>
      </p:sp>
      <p:cxnSp>
        <p:nvCxnSpPr>
          <p:cNvPr id="5" name="Lige pilforbindelse 4"/>
          <p:cNvCxnSpPr>
            <a:cxnSpLocks noChangeShapeType="1"/>
          </p:cNvCxnSpPr>
          <p:nvPr/>
        </p:nvCxnSpPr>
        <p:spPr bwMode="auto">
          <a:xfrm rot="5400000">
            <a:off x="1034256" y="2979294"/>
            <a:ext cx="3587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kstboks 11"/>
          <p:cNvSpPr txBox="1">
            <a:spLocks noChangeArrowheads="1"/>
          </p:cNvSpPr>
          <p:nvPr/>
        </p:nvSpPr>
        <p:spPr bwMode="auto">
          <a:xfrm>
            <a:off x="2143125" y="2459062"/>
            <a:ext cx="1285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11.juni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Dronning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’kryber’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Flyver ud til parring</a:t>
            </a:r>
          </a:p>
        </p:txBody>
      </p: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3714750" y="2473060"/>
            <a:ext cx="1500188" cy="20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 dirty="0">
                <a:latin typeface="Calibri" panose="020F0502020204030204" pitchFamily="34" charset="0"/>
              </a:rPr>
              <a:t>21.juni</a:t>
            </a:r>
          </a:p>
          <a:p>
            <a:pPr algn="ctr" eaLnBrk="1" hangingPunct="1"/>
            <a:endParaRPr lang="da-DK" altLang="da-DK" sz="2000" dirty="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 dirty="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 dirty="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 dirty="0">
                <a:latin typeface="Calibri" panose="020F0502020204030204" pitchFamily="34" charset="0"/>
              </a:rPr>
              <a:t>Dronning  i æglægning</a:t>
            </a:r>
          </a:p>
        </p:txBody>
      </p:sp>
      <p:cxnSp>
        <p:nvCxnSpPr>
          <p:cNvPr id="17" name="Lige pilforbindelse 16"/>
          <p:cNvCxnSpPr>
            <a:cxnSpLocks noChangeShapeType="1"/>
          </p:cNvCxnSpPr>
          <p:nvPr/>
        </p:nvCxnSpPr>
        <p:spPr bwMode="auto">
          <a:xfrm rot="5400000">
            <a:off x="2607469" y="2980882"/>
            <a:ext cx="357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ge pilforbindelse 18"/>
          <p:cNvCxnSpPr>
            <a:cxnSpLocks noChangeShapeType="1"/>
          </p:cNvCxnSpPr>
          <p:nvPr/>
        </p:nvCxnSpPr>
        <p:spPr bwMode="auto">
          <a:xfrm rot="5400000">
            <a:off x="3856038" y="3445225"/>
            <a:ext cx="11445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5" name="Tabel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78197"/>
              </p:ext>
            </p:extLst>
          </p:nvPr>
        </p:nvGraphicFramePr>
        <p:xfrm>
          <a:off x="642910" y="4600229"/>
          <a:ext cx="2571768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285884"/>
                <a:gridCol w="1285884"/>
              </a:tblGrid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da-DK" sz="1800" b="1" i="0" dirty="0" smtClean="0"/>
                        <a:t>Udvikling</a:t>
                      </a:r>
                      <a:endParaRPr lang="da-DK" sz="1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Dronning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Æg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3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Larve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3594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Forseglet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7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I alt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16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9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  <p:bldP spid="12" grpId="0" build="p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boks 2"/>
          <p:cNvSpPr txBox="1">
            <a:spLocks noChangeArrowheads="1"/>
          </p:cNvSpPr>
          <p:nvPr/>
        </p:nvSpPr>
        <p:spPr bwMode="auto">
          <a:xfrm>
            <a:off x="571500" y="2346847"/>
            <a:ext cx="128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05.juni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Sværmer</a:t>
            </a:r>
          </a:p>
        </p:txBody>
      </p:sp>
      <p:cxnSp>
        <p:nvCxnSpPr>
          <p:cNvPr id="14339" name="Lige pilforbindelse 4"/>
          <p:cNvCxnSpPr>
            <a:cxnSpLocks noChangeShapeType="1"/>
          </p:cNvCxnSpPr>
          <p:nvPr/>
        </p:nvCxnSpPr>
        <p:spPr bwMode="auto">
          <a:xfrm rot="5400000">
            <a:off x="1034256" y="2896916"/>
            <a:ext cx="3587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Tekstboks 11"/>
          <p:cNvSpPr txBox="1">
            <a:spLocks noChangeArrowheads="1"/>
          </p:cNvSpPr>
          <p:nvPr/>
        </p:nvSpPr>
        <p:spPr bwMode="auto">
          <a:xfrm>
            <a:off x="2143125" y="2362722"/>
            <a:ext cx="1285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11.juni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Dronning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’kryber’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Flyver ud til parring</a:t>
            </a:r>
          </a:p>
        </p:txBody>
      </p:sp>
      <p:sp>
        <p:nvSpPr>
          <p:cNvPr id="14341" name="Tekstboks 12"/>
          <p:cNvSpPr txBox="1">
            <a:spLocks noChangeArrowheads="1"/>
          </p:cNvSpPr>
          <p:nvPr/>
        </p:nvSpPr>
        <p:spPr bwMode="auto">
          <a:xfrm>
            <a:off x="3714750" y="2362722"/>
            <a:ext cx="1500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21.juni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Dronning  i æglægning</a:t>
            </a:r>
          </a:p>
        </p:txBody>
      </p:sp>
      <p:sp>
        <p:nvSpPr>
          <p:cNvPr id="14" name="Tekstboks 13"/>
          <p:cNvSpPr txBox="1">
            <a:spLocks noChangeArrowheads="1"/>
          </p:cNvSpPr>
          <p:nvPr/>
        </p:nvSpPr>
        <p:spPr bwMode="auto">
          <a:xfrm>
            <a:off x="5357813" y="2346847"/>
            <a:ext cx="12144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12.juli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Yngel kryber</a:t>
            </a:r>
          </a:p>
        </p:txBody>
      </p:sp>
      <p:sp>
        <p:nvSpPr>
          <p:cNvPr id="15" name="Tekstboks 14"/>
          <p:cNvSpPr txBox="1">
            <a:spLocks noChangeArrowheads="1"/>
          </p:cNvSpPr>
          <p:nvPr/>
        </p:nvSpPr>
        <p:spPr bwMode="auto">
          <a:xfrm>
            <a:off x="6786563" y="2346847"/>
            <a:ext cx="178593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01.August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(cirka)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Trækbier</a:t>
            </a:r>
          </a:p>
        </p:txBody>
      </p:sp>
      <p:cxnSp>
        <p:nvCxnSpPr>
          <p:cNvPr id="14344" name="Lige pilforbindelse 16"/>
          <p:cNvCxnSpPr>
            <a:cxnSpLocks noChangeShapeType="1"/>
          </p:cNvCxnSpPr>
          <p:nvPr/>
        </p:nvCxnSpPr>
        <p:spPr bwMode="auto">
          <a:xfrm rot="5400000">
            <a:off x="2607469" y="2898504"/>
            <a:ext cx="357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Lige pilforbindelse 18"/>
          <p:cNvCxnSpPr>
            <a:cxnSpLocks noChangeShapeType="1"/>
          </p:cNvCxnSpPr>
          <p:nvPr/>
        </p:nvCxnSpPr>
        <p:spPr bwMode="auto">
          <a:xfrm rot="5400000">
            <a:off x="3856038" y="3362847"/>
            <a:ext cx="11445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ge pilforbindelse 20"/>
          <p:cNvCxnSpPr>
            <a:cxnSpLocks noChangeShapeType="1"/>
          </p:cNvCxnSpPr>
          <p:nvPr/>
        </p:nvCxnSpPr>
        <p:spPr bwMode="auto">
          <a:xfrm rot="5400000">
            <a:off x="5179219" y="3612878"/>
            <a:ext cx="16446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ge pilforbindelse 23"/>
          <p:cNvCxnSpPr>
            <a:cxnSpLocks noChangeShapeType="1"/>
          </p:cNvCxnSpPr>
          <p:nvPr/>
        </p:nvCxnSpPr>
        <p:spPr bwMode="auto">
          <a:xfrm rot="5400000">
            <a:off x="6465094" y="4184379"/>
            <a:ext cx="23590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5" name="Tabel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54946"/>
              </p:ext>
            </p:extLst>
          </p:nvPr>
        </p:nvGraphicFramePr>
        <p:xfrm>
          <a:off x="642910" y="4632510"/>
          <a:ext cx="3857652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285884"/>
                <a:gridCol w="1285884"/>
                <a:gridCol w="1285884"/>
              </a:tblGrid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da-DK" sz="1800" b="1" i="0" dirty="0" smtClean="0"/>
                        <a:t>Udvikling</a:t>
                      </a:r>
                      <a:endParaRPr lang="da-DK" sz="1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Dronning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Arbejder 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Æg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3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3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Larve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3594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Forseglet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7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12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I alt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16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21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</a:tbl>
          </a:graphicData>
        </a:graphic>
      </p:graphicFrame>
      <p:sp>
        <p:nvSpPr>
          <p:cNvPr id="14349" name="Tekstboks 15"/>
          <p:cNvSpPr txBox="1">
            <a:spLocks noChangeArrowheads="1"/>
          </p:cNvSpPr>
          <p:nvPr/>
        </p:nvSpPr>
        <p:spPr bwMode="auto">
          <a:xfrm>
            <a:off x="428625" y="1076847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600" b="1" dirty="0">
                <a:latin typeface="Calibri" panose="020F0502020204030204" pitchFamily="34" charset="0"/>
              </a:rPr>
              <a:t>Hvad betyder det hvis Dronningen er væk?</a:t>
            </a:r>
          </a:p>
          <a:p>
            <a:pPr algn="ctr" eaLnBrk="1" hangingPunct="1"/>
            <a:r>
              <a:rPr lang="da-DK" altLang="da-DK" sz="2400" dirty="0">
                <a:latin typeface="Calibri" panose="020F0502020204030204" pitchFamily="34" charset="0"/>
              </a:rPr>
              <a:t>(</a:t>
            </a:r>
            <a:r>
              <a:rPr lang="da-DK" altLang="da-DK" sz="2400" dirty="0" err="1">
                <a:latin typeface="Calibri" panose="020F0502020204030204" pitchFamily="34" charset="0"/>
              </a:rPr>
              <a:t>p.g.a</a:t>
            </a:r>
            <a:r>
              <a:rPr lang="da-DK" altLang="da-DK" sz="2400" dirty="0">
                <a:latin typeface="Calibri" panose="020F0502020204030204" pitchFamily="34" charset="0"/>
              </a:rPr>
              <a:t>. </a:t>
            </a:r>
            <a:r>
              <a:rPr lang="da-DK" altLang="da-DK" sz="2400" dirty="0" err="1">
                <a:latin typeface="Calibri" panose="020F0502020204030204" pitchFamily="34" charset="0"/>
              </a:rPr>
              <a:t>sværmning</a:t>
            </a:r>
            <a:r>
              <a:rPr lang="da-DK" altLang="da-DK" sz="2400" dirty="0">
                <a:latin typeface="Calibri" panose="020F0502020204030204" pitchFamily="34" charset="0"/>
              </a:rPr>
              <a:t> eller dødsfald)</a:t>
            </a:r>
          </a:p>
        </p:txBody>
      </p:sp>
    </p:spTree>
    <p:extLst>
      <p:ext uri="{BB962C8B-B14F-4D97-AF65-F5344CB8AC3E}">
        <p14:creationId xmlns:p14="http://schemas.microsoft.com/office/powerpoint/2010/main" val="4009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214182" y="749904"/>
            <a:ext cx="4572000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Der er æg og larver</a:t>
            </a:r>
          </a:p>
        </p:txBody>
      </p:sp>
      <p:pic>
        <p:nvPicPr>
          <p:cNvPr id="6" name="Billede 5" descr="Untitled-56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>
          <a:xfrm>
            <a:off x="3571619" y="1535717"/>
            <a:ext cx="2571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20000" contrast="10000"/>
          </a:blip>
          <a:srcRect/>
          <a:stretch>
            <a:fillRect/>
          </a:stretch>
        </p:blipFill>
        <p:spPr bwMode="auto">
          <a:xfrm>
            <a:off x="856994" y="1535717"/>
            <a:ext cx="2643188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4807" y="1535717"/>
            <a:ext cx="250031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856994" y="4536092"/>
            <a:ext cx="78581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200" b="1">
                <a:latin typeface="Calibri" panose="020F0502020204030204" pitchFamily="34" charset="0"/>
              </a:rPr>
              <a:t>Men er der nok plads?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Det er nu Dronningen begynder virkelig at lægge mange æg!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(Måske helt op til 2500 – 3000 pr dag)</a:t>
            </a:r>
          </a:p>
          <a:p>
            <a:pPr algn="ctr" eaLnBrk="1" hangingPunct="1"/>
            <a:r>
              <a:rPr lang="da-DK" altLang="da-DK" sz="2400" b="1">
                <a:solidFill>
                  <a:srgbClr val="FF0000"/>
                </a:solidFill>
                <a:latin typeface="Calibri" panose="020F0502020204030204" pitchFamily="34" charset="0"/>
              </a:rPr>
              <a:t>Det er nu der skal udvides!!! </a:t>
            </a:r>
          </a:p>
          <a:p>
            <a:pPr algn="ctr" eaLnBrk="1" hangingPunct="1"/>
            <a:r>
              <a:rPr lang="da-DK" altLang="da-DK" sz="2000">
                <a:solidFill>
                  <a:srgbClr val="FF0000"/>
                </a:solidFill>
                <a:latin typeface="Calibri" panose="020F0502020204030204" pitchFamily="34" charset="0"/>
              </a:rPr>
              <a:t>Ellers risikerer man at hun går i stå med æglægning</a:t>
            </a:r>
          </a:p>
          <a:p>
            <a:pPr algn="ctr" eaLnBrk="1" hangingPunct="1"/>
            <a:r>
              <a:rPr lang="da-DK" altLang="da-DK" sz="2000">
                <a:solidFill>
                  <a:srgbClr val="FF0000"/>
                </a:solidFill>
                <a:latin typeface="Calibri" panose="020F0502020204030204" pitchFamily="34" charset="0"/>
              </a:rPr>
              <a:t>eller sværmer væk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071932" y="749904"/>
            <a:ext cx="2786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600" b="1" kern="0" dirty="0">
                <a:latin typeface="+mn-lt"/>
                <a:cs typeface="+mn-cs"/>
              </a:rPr>
              <a:t>= Dronning</a:t>
            </a:r>
            <a:endParaRPr lang="da-DK" sz="3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7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1000125" y="1161796"/>
            <a:ext cx="7143750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Hvordan man giver mere plads</a:t>
            </a:r>
          </a:p>
        </p:txBody>
      </p:sp>
      <p:sp>
        <p:nvSpPr>
          <p:cNvPr id="32" name="Tekstboks 31"/>
          <p:cNvSpPr txBox="1">
            <a:spLocks noChangeArrowheads="1"/>
          </p:cNvSpPr>
          <p:nvPr/>
        </p:nvSpPr>
        <p:spPr bwMode="auto">
          <a:xfrm>
            <a:off x="1643063" y="1986353"/>
            <a:ext cx="5983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dirty="0">
                <a:latin typeface="Calibri" panose="020F0502020204030204" pitchFamily="34" charset="0"/>
              </a:rPr>
              <a:t>Der sættes et ekstra magasin ovenpå vinterlejet: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dirty="0">
                <a:latin typeface="Calibri" panose="020F0502020204030204" pitchFamily="34" charset="0"/>
              </a:rPr>
              <a:t> varmen stiger opad og det gør dronningen også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dirty="0">
                <a:latin typeface="Calibri" panose="020F0502020204030204" pitchFamily="34" charset="0"/>
              </a:rPr>
              <a:t> tavlerne i det nederste magasin udskiftes løbende</a:t>
            </a:r>
          </a:p>
        </p:txBody>
      </p:sp>
      <p:grpSp>
        <p:nvGrpSpPr>
          <p:cNvPr id="2" name="Gruppe 89"/>
          <p:cNvGrpSpPr>
            <a:grpSpLocks/>
          </p:cNvGrpSpPr>
          <p:nvPr/>
        </p:nvGrpSpPr>
        <p:grpSpPr bwMode="auto">
          <a:xfrm>
            <a:off x="357188" y="2143125"/>
            <a:ext cx="8572500" cy="4714875"/>
            <a:chOff x="357158" y="2143092"/>
            <a:chExt cx="8572529" cy="4714908"/>
          </a:xfrm>
        </p:grpSpPr>
        <p:grpSp>
          <p:nvGrpSpPr>
            <p:cNvPr id="16390" name="Gruppe 33"/>
            <p:cNvGrpSpPr>
              <a:grpSpLocks/>
            </p:cNvGrpSpPr>
            <p:nvPr/>
          </p:nvGrpSpPr>
          <p:grpSpPr bwMode="auto">
            <a:xfrm>
              <a:off x="357158" y="2143092"/>
              <a:ext cx="8572529" cy="4714908"/>
              <a:chOff x="285751" y="2000240"/>
              <a:chExt cx="8572529" cy="4714908"/>
            </a:xfrm>
          </p:grpSpPr>
          <p:sp>
            <p:nvSpPr>
              <p:cNvPr id="16407" name="AutoShape 27"/>
              <p:cNvSpPr>
                <a:spLocks noChangeAspect="1" noChangeArrowheads="1" noTextEdit="1"/>
              </p:cNvSpPr>
              <p:nvPr/>
            </p:nvSpPr>
            <p:spPr bwMode="auto">
              <a:xfrm>
                <a:off x="285751" y="2000240"/>
                <a:ext cx="8572529" cy="4714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6408" name="Group 2"/>
              <p:cNvGrpSpPr>
                <a:grpSpLocks/>
              </p:cNvGrpSpPr>
              <p:nvPr/>
            </p:nvGrpSpPr>
            <p:grpSpPr bwMode="auto">
              <a:xfrm>
                <a:off x="5739864" y="3578372"/>
                <a:ext cx="1627750" cy="1850950"/>
                <a:chOff x="5784" y="11759"/>
                <a:chExt cx="1830" cy="2270"/>
              </a:xfrm>
            </p:grpSpPr>
            <p:sp>
              <p:nvSpPr>
                <p:cNvPr id="1640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784" y="11759"/>
                  <a:ext cx="1800" cy="470"/>
                </a:xfrm>
                <a:prstGeom prst="rect">
                  <a:avLst/>
                </a:prstGeom>
                <a:solidFill>
                  <a:srgbClr val="76923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da-DK" altLang="da-DK" sz="1100" b="1">
                      <a:latin typeface="Verdana" panose="020B0604030504040204" pitchFamily="34" charset="0"/>
                    </a:rPr>
                    <a:t>Yngeltavler</a:t>
                  </a:r>
                  <a:endParaRPr lang="da-DK" altLang="da-DK"/>
                </a:p>
              </p:txBody>
            </p:sp>
            <p:grpSp>
              <p:nvGrpSpPr>
                <p:cNvPr id="16410" name="Group 3"/>
                <p:cNvGrpSpPr>
                  <a:grpSpLocks/>
                </p:cNvGrpSpPr>
                <p:nvPr/>
              </p:nvGrpSpPr>
              <p:grpSpPr bwMode="auto">
                <a:xfrm>
                  <a:off x="5814" y="12659"/>
                  <a:ext cx="1800" cy="1370"/>
                  <a:chOff x="5814" y="12659"/>
                  <a:chExt cx="1800" cy="1370"/>
                </a:xfrm>
              </p:grpSpPr>
              <p:sp>
                <p:nvSpPr>
                  <p:cNvPr id="1641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14" y="12659"/>
                    <a:ext cx="1800" cy="470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da-DK" altLang="da-DK" sz="1100" b="1">
                        <a:latin typeface="Verdana" panose="020B0604030504040204" pitchFamily="34" charset="0"/>
                      </a:rPr>
                      <a:t>Dronetavle</a:t>
                    </a:r>
                    <a:endParaRPr lang="da-DK" altLang="da-DK"/>
                  </a:p>
                </p:txBody>
              </p:sp>
              <p:sp>
                <p:nvSpPr>
                  <p:cNvPr id="1641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14" y="13559"/>
                    <a:ext cx="1800" cy="470"/>
                  </a:xfrm>
                  <a:prstGeom prst="rect">
                    <a:avLst/>
                  </a:prstGeom>
                  <a:solidFill>
                    <a:srgbClr val="CA8C1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da-DK" altLang="da-DK" sz="1100" b="1">
                        <a:latin typeface="Verdana" panose="020B0604030504040204" pitchFamily="34" charset="0"/>
                      </a:rPr>
                      <a:t>Fodertavler</a:t>
                    </a:r>
                    <a:endParaRPr lang="da-DK" altLang="da-DK"/>
                  </a:p>
                </p:txBody>
              </p:sp>
            </p:grpSp>
          </p:grpSp>
        </p:grpSp>
        <p:grpSp>
          <p:nvGrpSpPr>
            <p:cNvPr id="16391" name="Gruppe 88"/>
            <p:cNvGrpSpPr>
              <a:grpSpLocks/>
            </p:cNvGrpSpPr>
            <p:nvPr/>
          </p:nvGrpSpPr>
          <p:grpSpPr bwMode="auto">
            <a:xfrm>
              <a:off x="1553257" y="3361198"/>
              <a:ext cx="3492760" cy="2765105"/>
              <a:chOff x="1553257" y="3361198"/>
              <a:chExt cx="3492760" cy="2765105"/>
            </a:xfrm>
          </p:grpSpPr>
          <p:sp>
            <p:nvSpPr>
              <p:cNvPr id="16395" name="Rectangle 43"/>
              <p:cNvSpPr>
                <a:spLocks noChangeArrowheads="1"/>
              </p:cNvSpPr>
              <p:nvPr/>
            </p:nvSpPr>
            <p:spPr bwMode="auto">
              <a:xfrm>
                <a:off x="1553257" y="3361198"/>
                <a:ext cx="3492760" cy="225416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396" name="Rectangle 26"/>
              <p:cNvSpPr>
                <a:spLocks noChangeArrowheads="1"/>
              </p:cNvSpPr>
              <p:nvPr/>
            </p:nvSpPr>
            <p:spPr bwMode="auto">
              <a:xfrm>
                <a:off x="1693754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397" name="Rectangle 25"/>
              <p:cNvSpPr>
                <a:spLocks noChangeArrowheads="1"/>
              </p:cNvSpPr>
              <p:nvPr/>
            </p:nvSpPr>
            <p:spPr bwMode="auto">
              <a:xfrm>
                <a:off x="2011278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398" name="Rectangle 24"/>
              <p:cNvSpPr>
                <a:spLocks noChangeArrowheads="1"/>
              </p:cNvSpPr>
              <p:nvPr/>
            </p:nvSpPr>
            <p:spPr bwMode="auto">
              <a:xfrm>
                <a:off x="2348471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399" name="Rectangle 23"/>
              <p:cNvSpPr>
                <a:spLocks noChangeArrowheads="1"/>
              </p:cNvSpPr>
              <p:nvPr/>
            </p:nvSpPr>
            <p:spPr bwMode="auto">
              <a:xfrm>
                <a:off x="2685664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400" name="Rectangle 22"/>
              <p:cNvSpPr>
                <a:spLocks noChangeArrowheads="1"/>
              </p:cNvSpPr>
              <p:nvPr/>
            </p:nvSpPr>
            <p:spPr bwMode="auto">
              <a:xfrm>
                <a:off x="3022858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401" name="Rectangle 21"/>
              <p:cNvSpPr>
                <a:spLocks noChangeArrowheads="1"/>
              </p:cNvSpPr>
              <p:nvPr/>
            </p:nvSpPr>
            <p:spPr bwMode="auto">
              <a:xfrm>
                <a:off x="3360051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Rectangle 20"/>
              <p:cNvSpPr>
                <a:spLocks noChangeArrowheads="1"/>
              </p:cNvSpPr>
              <p:nvPr/>
            </p:nvSpPr>
            <p:spPr bwMode="auto">
              <a:xfrm>
                <a:off x="3697269" y="3481365"/>
                <a:ext cx="196851" cy="199391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2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cs typeface="+mn-cs"/>
                </a:endParaRPr>
              </a:p>
            </p:txBody>
          </p:sp>
          <p:sp>
            <p:nvSpPr>
              <p:cNvPr id="16403" name="Rectangle 19"/>
              <p:cNvSpPr>
                <a:spLocks noChangeArrowheads="1"/>
              </p:cNvSpPr>
              <p:nvPr/>
            </p:nvSpPr>
            <p:spPr bwMode="auto">
              <a:xfrm>
                <a:off x="4034438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404" name="Rectangle 18"/>
              <p:cNvSpPr>
                <a:spLocks noChangeArrowheads="1"/>
              </p:cNvSpPr>
              <p:nvPr/>
            </p:nvSpPr>
            <p:spPr bwMode="auto">
              <a:xfrm>
                <a:off x="4371631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405" name="Rectangle 17"/>
              <p:cNvSpPr>
                <a:spLocks noChangeArrowheads="1"/>
              </p:cNvSpPr>
              <p:nvPr/>
            </p:nvSpPr>
            <p:spPr bwMode="auto">
              <a:xfrm>
                <a:off x="4708824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6406" name="Text Box 42"/>
              <p:cNvSpPr txBox="1">
                <a:spLocks noChangeArrowheads="1"/>
              </p:cNvSpPr>
              <p:nvPr/>
            </p:nvSpPr>
            <p:spPr bwMode="auto">
              <a:xfrm>
                <a:off x="2296019" y="5765637"/>
                <a:ext cx="2103711" cy="3606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a-DK" altLang="da-DK" sz="1400" b="1">
                    <a:latin typeface="Verdana" panose="020B0604030504040204" pitchFamily="34" charset="0"/>
                  </a:rPr>
                  <a:t>Vinterleje</a:t>
                </a:r>
                <a:endParaRPr lang="da-DK" altLang="da-DK"/>
              </a:p>
            </p:txBody>
          </p:sp>
        </p:grpSp>
        <p:cxnSp>
          <p:nvCxnSpPr>
            <p:cNvPr id="16392" name="Lige pilforbindelse 83"/>
            <p:cNvCxnSpPr>
              <a:cxnSpLocks noChangeShapeType="1"/>
              <a:stCxn id="16409" idx="1"/>
            </p:cNvCxnSpPr>
            <p:nvPr/>
          </p:nvCxnSpPr>
          <p:spPr bwMode="auto">
            <a:xfrm rot="10800000" flipV="1">
              <a:off x="3428993" y="3912842"/>
              <a:ext cx="2382277" cy="1622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3" name="Lige pilforbindelse 85"/>
            <p:cNvCxnSpPr>
              <a:cxnSpLocks noChangeShapeType="1"/>
              <a:stCxn id="16411" idx="1"/>
            </p:cNvCxnSpPr>
            <p:nvPr/>
          </p:nvCxnSpPr>
          <p:spPr bwMode="auto">
            <a:xfrm rot="10800000">
              <a:off x="3786182" y="4643446"/>
              <a:ext cx="2051772" cy="325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4" name="Lige pilforbindelse 87"/>
            <p:cNvCxnSpPr>
              <a:cxnSpLocks noChangeShapeType="1"/>
              <a:stCxn id="16412" idx="1"/>
            </p:cNvCxnSpPr>
            <p:nvPr/>
          </p:nvCxnSpPr>
          <p:spPr bwMode="auto">
            <a:xfrm rot="10800000">
              <a:off x="4429124" y="5357827"/>
              <a:ext cx="1408830" cy="227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061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1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2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3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4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5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6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1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7422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3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4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5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6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7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8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29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31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7433" name="Text Box 5"/>
          <p:cNvSpPr txBox="1">
            <a:spLocks noChangeArrowheads="1"/>
          </p:cNvSpPr>
          <p:nvPr/>
        </p:nvSpPr>
        <p:spPr bwMode="auto">
          <a:xfrm>
            <a:off x="5357813" y="5715000"/>
            <a:ext cx="1714500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3998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35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36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37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40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44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45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8446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47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48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49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0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1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2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3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4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8457" name="Nedadbuet pil 26"/>
          <p:cNvSpPr>
            <a:spLocks noChangeArrowheads="1"/>
          </p:cNvSpPr>
          <p:nvPr/>
        </p:nvSpPr>
        <p:spPr bwMode="auto">
          <a:xfrm>
            <a:off x="2714625" y="2143125"/>
            <a:ext cx="4286250" cy="1071563"/>
          </a:xfrm>
          <a:prstGeom prst="curvedDownArrow">
            <a:avLst>
              <a:gd name="adj1" fmla="val 47481"/>
              <a:gd name="adj2" fmla="val 70407"/>
              <a:gd name="adj3" fmla="val 557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18458" name="Text Box 5"/>
          <p:cNvSpPr txBox="1">
            <a:spLocks noChangeArrowheads="1"/>
          </p:cNvSpPr>
          <p:nvPr/>
        </p:nvSpPr>
        <p:spPr bwMode="auto">
          <a:xfrm>
            <a:off x="5357813" y="5715000"/>
            <a:ext cx="1714500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141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59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1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3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4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69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9470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1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2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3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4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5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6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7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8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79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80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9481" name="Nedadbuet pil 25"/>
          <p:cNvSpPr>
            <a:spLocks noChangeArrowheads="1"/>
          </p:cNvSpPr>
          <p:nvPr/>
        </p:nvSpPr>
        <p:spPr bwMode="auto">
          <a:xfrm>
            <a:off x="3286125" y="2357438"/>
            <a:ext cx="4071938" cy="857250"/>
          </a:xfrm>
          <a:prstGeom prst="curvedDownArrow">
            <a:avLst>
              <a:gd name="adj1" fmla="val 47456"/>
              <a:gd name="adj2" fmla="val 70414"/>
              <a:gd name="adj3" fmla="val 557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19482" name="Text Box 5"/>
          <p:cNvSpPr txBox="1">
            <a:spLocks noChangeArrowheads="1"/>
          </p:cNvSpPr>
          <p:nvPr/>
        </p:nvSpPr>
        <p:spPr bwMode="auto">
          <a:xfrm>
            <a:off x="5357813" y="5715000"/>
            <a:ext cx="1714500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34673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3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4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5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6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7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2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3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20494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5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6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7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8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99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500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501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502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503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504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505" name="Nedadbuet pil 25"/>
          <p:cNvSpPr>
            <a:spLocks noChangeArrowheads="1"/>
          </p:cNvSpPr>
          <p:nvPr/>
        </p:nvSpPr>
        <p:spPr bwMode="auto">
          <a:xfrm>
            <a:off x="4429125" y="2500313"/>
            <a:ext cx="3357563" cy="714375"/>
          </a:xfrm>
          <a:prstGeom prst="curvedDownArrow">
            <a:avLst>
              <a:gd name="adj1" fmla="val 47479"/>
              <a:gd name="adj2" fmla="val 114367"/>
              <a:gd name="adj3" fmla="val 557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20506" name="Text Box 5"/>
          <p:cNvSpPr txBox="1">
            <a:spLocks noChangeArrowheads="1"/>
          </p:cNvSpPr>
          <p:nvPr/>
        </p:nvSpPr>
        <p:spPr bwMode="auto">
          <a:xfrm>
            <a:off x="5357813" y="5715000"/>
            <a:ext cx="1714500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1661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07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11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12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15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16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17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21518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19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0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1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2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3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4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5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6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7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8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29" name="Text Box 5"/>
          <p:cNvSpPr txBox="1">
            <a:spLocks noChangeArrowheads="1"/>
          </p:cNvSpPr>
          <p:nvPr/>
        </p:nvSpPr>
        <p:spPr bwMode="auto">
          <a:xfrm>
            <a:off x="5357813" y="5715000"/>
            <a:ext cx="1714500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  <p:sp>
        <p:nvSpPr>
          <p:cNvPr id="28" name="Bøjet pil 27"/>
          <p:cNvSpPr/>
          <p:nvPr/>
        </p:nvSpPr>
        <p:spPr bwMode="auto">
          <a:xfrm flipH="1">
            <a:off x="5072063" y="1571625"/>
            <a:ext cx="2071687" cy="15716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51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800" smtClean="0"/>
              <a:t>Mælkebøtterne blomstrer</a:t>
            </a:r>
          </a:p>
        </p:txBody>
      </p:sp>
      <p:pic>
        <p:nvPicPr>
          <p:cNvPr id="5" name="Pladsholder til billede 4" descr="PICT000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00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637212" cy="804862"/>
          </a:xfrm>
        </p:spPr>
        <p:txBody>
          <a:bodyPr/>
          <a:lstStyle/>
          <a:p>
            <a:pPr eaLnBrk="1" hangingPunct="1"/>
            <a:r>
              <a:rPr lang="da-DK" altLang="da-DK" sz="2000" smtClean="0"/>
              <a:t>Tiden er inde til den første udvidelse af bistadet – familien vokser og der skal være plads nok … </a:t>
            </a:r>
          </a:p>
        </p:txBody>
      </p:sp>
    </p:spTree>
    <p:extLst>
      <p:ext uri="{BB962C8B-B14F-4D97-AF65-F5344CB8AC3E}">
        <p14:creationId xmlns:p14="http://schemas.microsoft.com/office/powerpoint/2010/main" val="9771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 noChangeAspect="1"/>
          </p:cNvGrpSpPr>
          <p:nvPr/>
        </p:nvGrpSpPr>
        <p:grpSpPr bwMode="auto">
          <a:xfrm>
            <a:off x="1387475" y="500063"/>
            <a:ext cx="6327775" cy="5719762"/>
            <a:chOff x="1914" y="3824"/>
            <a:chExt cx="7444" cy="6729"/>
          </a:xfrm>
        </p:grpSpPr>
        <p:sp>
          <p:nvSpPr>
            <p:cNvPr id="2253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914" y="3824"/>
              <a:ext cx="7444" cy="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22533" name="Group 2"/>
            <p:cNvGrpSpPr>
              <a:grpSpLocks/>
            </p:cNvGrpSpPr>
            <p:nvPr/>
          </p:nvGrpSpPr>
          <p:grpSpPr bwMode="auto">
            <a:xfrm>
              <a:off x="2109" y="3937"/>
              <a:ext cx="4109" cy="6506"/>
              <a:chOff x="1155" y="1521"/>
              <a:chExt cx="3729" cy="8280"/>
            </a:xfrm>
          </p:grpSpPr>
          <p:sp>
            <p:nvSpPr>
              <p:cNvPr id="22534" name="Rectangle 43"/>
              <p:cNvSpPr>
                <a:spLocks noChangeArrowheads="1"/>
              </p:cNvSpPr>
              <p:nvPr/>
            </p:nvSpPr>
            <p:spPr bwMode="auto">
              <a:xfrm>
                <a:off x="1155" y="5661"/>
                <a:ext cx="3729" cy="337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grpSp>
            <p:nvGrpSpPr>
              <p:cNvPr id="22535" name="Group 3"/>
              <p:cNvGrpSpPr>
                <a:grpSpLocks/>
              </p:cNvGrpSpPr>
              <p:nvPr/>
            </p:nvGrpSpPr>
            <p:grpSpPr bwMode="auto">
              <a:xfrm>
                <a:off x="1155" y="1521"/>
                <a:ext cx="3729" cy="8280"/>
                <a:chOff x="1185" y="1521"/>
                <a:chExt cx="3729" cy="8280"/>
              </a:xfrm>
            </p:grpSpPr>
            <p:sp>
              <p:nvSpPr>
                <p:cNvPr id="2253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978" y="9261"/>
                  <a:ext cx="2246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a-DK" altLang="da-DK" sz="1400" b="1">
                      <a:latin typeface="Verdana" panose="020B0604030504040204" pitchFamily="34" charset="0"/>
                    </a:rPr>
                    <a:t>Vinterleje</a:t>
                  </a:r>
                  <a:endParaRPr lang="da-DK" altLang="da-DK"/>
                </a:p>
              </p:txBody>
            </p:sp>
            <p:grpSp>
              <p:nvGrpSpPr>
                <p:cNvPr id="22537" name="Group 4"/>
                <p:cNvGrpSpPr>
                  <a:grpSpLocks/>
                </p:cNvGrpSpPr>
                <p:nvPr/>
              </p:nvGrpSpPr>
              <p:grpSpPr bwMode="auto">
                <a:xfrm>
                  <a:off x="1185" y="1521"/>
                  <a:ext cx="3729" cy="7305"/>
                  <a:chOff x="1155" y="1521"/>
                  <a:chExt cx="3729" cy="7305"/>
                </a:xfrm>
              </p:grpSpPr>
              <p:grpSp>
                <p:nvGrpSpPr>
                  <p:cNvPr id="2253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55" y="2286"/>
                    <a:ext cx="3729" cy="6540"/>
                    <a:chOff x="1155" y="2286"/>
                    <a:chExt cx="3729" cy="6540"/>
                  </a:xfrm>
                </p:grpSpPr>
                <p:sp>
                  <p:nvSpPr>
                    <p:cNvPr id="22540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5" y="2286"/>
                      <a:ext cx="3729" cy="33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1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5" y="242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2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2421"/>
                      <a:ext cx="210" cy="2985"/>
                    </a:xfrm>
                    <a:prstGeom prst="rect">
                      <a:avLst/>
                    </a:prstGeom>
                    <a:solidFill>
                      <a:srgbClr val="76923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3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4" y="2421"/>
                      <a:ext cx="210" cy="2985"/>
                    </a:xfrm>
                    <a:prstGeom prst="rect">
                      <a:avLst/>
                    </a:prstGeom>
                    <a:solidFill>
                      <a:srgbClr val="76923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4" y="2421"/>
                      <a:ext cx="210" cy="2985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4" y="2421"/>
                      <a:ext cx="210" cy="2985"/>
                    </a:xfrm>
                    <a:prstGeom prst="rect">
                      <a:avLst/>
                    </a:prstGeom>
                    <a:solidFill>
                      <a:srgbClr val="CA8C1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6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4" y="242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242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4" y="242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49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4" y="242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0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4" y="2421"/>
                      <a:ext cx="210" cy="2985"/>
                    </a:xfrm>
                    <a:prstGeom prst="rect">
                      <a:avLst/>
                    </a:prstGeom>
                    <a:solidFill>
                      <a:srgbClr val="CA8C1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1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5" y="584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2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4" y="5841"/>
                      <a:ext cx="210" cy="298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4" y="5841"/>
                      <a:ext cx="210" cy="2985"/>
                    </a:xfrm>
                    <a:prstGeom prst="rect">
                      <a:avLst/>
                    </a:prstGeom>
                    <a:solidFill>
                      <a:srgbClr val="CA8C1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4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5841"/>
                      <a:ext cx="210" cy="2985"/>
                    </a:xfrm>
                    <a:prstGeom prst="rect">
                      <a:avLst/>
                    </a:prstGeom>
                    <a:solidFill>
                      <a:srgbClr val="76923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5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4" y="5841"/>
                      <a:ext cx="210" cy="2985"/>
                    </a:xfrm>
                    <a:prstGeom prst="rect">
                      <a:avLst/>
                    </a:prstGeom>
                    <a:solidFill>
                      <a:srgbClr val="76923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6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4" y="5841"/>
                      <a:ext cx="210" cy="2985"/>
                    </a:xfrm>
                    <a:prstGeom prst="rect">
                      <a:avLst/>
                    </a:prstGeom>
                    <a:solidFill>
                      <a:srgbClr val="CA8C1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7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4" y="5841"/>
                      <a:ext cx="210" cy="2985"/>
                    </a:xfrm>
                    <a:prstGeom prst="rect">
                      <a:avLst/>
                    </a:prstGeom>
                    <a:solidFill>
                      <a:srgbClr val="CA8C1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8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4" y="5841"/>
                      <a:ext cx="210" cy="298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59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4" y="584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60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4" y="5841"/>
                      <a:ext cx="210" cy="29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a-DK" altLang="da-DK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253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" y="1521"/>
                    <a:ext cx="2606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da-DK" altLang="da-DK" sz="1400" b="1">
                        <a:latin typeface="Verdana" panose="020B0604030504040204" pitchFamily="34" charset="0"/>
                      </a:rPr>
                      <a:t>Nyt magasin</a:t>
                    </a:r>
                    <a:endParaRPr lang="da-DK" altLang="da-DK"/>
                  </a:p>
                </p:txBody>
              </p:sp>
            </p:grpSp>
          </p:grpSp>
        </p:grpSp>
      </p:grpSp>
      <p:sp>
        <p:nvSpPr>
          <p:cNvPr id="22531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 noChangeAspect="1"/>
          </p:cNvGrpSpPr>
          <p:nvPr/>
        </p:nvGrpSpPr>
        <p:grpSpPr bwMode="auto">
          <a:xfrm>
            <a:off x="1387475" y="500063"/>
            <a:ext cx="6327775" cy="5719762"/>
            <a:chOff x="1914" y="3824"/>
            <a:chExt cx="7444" cy="6729"/>
          </a:xfrm>
        </p:grpSpPr>
        <p:sp>
          <p:nvSpPr>
            <p:cNvPr id="23556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914" y="3824"/>
              <a:ext cx="7444" cy="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23557" name="Group 2"/>
            <p:cNvGrpSpPr>
              <a:grpSpLocks/>
            </p:cNvGrpSpPr>
            <p:nvPr/>
          </p:nvGrpSpPr>
          <p:grpSpPr bwMode="auto">
            <a:xfrm>
              <a:off x="2109" y="3937"/>
              <a:ext cx="7117" cy="6506"/>
              <a:chOff x="1155" y="1521"/>
              <a:chExt cx="6459" cy="8280"/>
            </a:xfrm>
          </p:grpSpPr>
          <p:sp>
            <p:nvSpPr>
              <p:cNvPr id="23558" name="Rectangle 43"/>
              <p:cNvSpPr>
                <a:spLocks noChangeArrowheads="1"/>
              </p:cNvSpPr>
              <p:nvPr/>
            </p:nvSpPr>
            <p:spPr bwMode="auto">
              <a:xfrm>
                <a:off x="1155" y="5661"/>
                <a:ext cx="3729" cy="337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grpSp>
            <p:nvGrpSpPr>
              <p:cNvPr id="23559" name="Group 3"/>
              <p:cNvGrpSpPr>
                <a:grpSpLocks/>
              </p:cNvGrpSpPr>
              <p:nvPr/>
            </p:nvGrpSpPr>
            <p:grpSpPr bwMode="auto">
              <a:xfrm>
                <a:off x="1155" y="1521"/>
                <a:ext cx="6459" cy="8280"/>
                <a:chOff x="1185" y="1521"/>
                <a:chExt cx="6459" cy="8280"/>
              </a:xfrm>
            </p:grpSpPr>
            <p:sp>
              <p:nvSpPr>
                <p:cNvPr id="2356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978" y="9261"/>
                  <a:ext cx="2246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a-DK" altLang="da-DK" sz="1400" b="1">
                      <a:latin typeface="Verdana" panose="020B0604030504040204" pitchFamily="34" charset="0"/>
                    </a:rPr>
                    <a:t>Vinterleje</a:t>
                  </a:r>
                  <a:endParaRPr lang="da-DK" altLang="da-DK"/>
                </a:p>
              </p:txBody>
            </p:sp>
            <p:grpSp>
              <p:nvGrpSpPr>
                <p:cNvPr id="23561" name="Group 4"/>
                <p:cNvGrpSpPr>
                  <a:grpSpLocks/>
                </p:cNvGrpSpPr>
                <p:nvPr/>
              </p:nvGrpSpPr>
              <p:grpSpPr bwMode="auto">
                <a:xfrm>
                  <a:off x="1185" y="1521"/>
                  <a:ext cx="6459" cy="7305"/>
                  <a:chOff x="1155" y="1521"/>
                  <a:chExt cx="6459" cy="7305"/>
                </a:xfrm>
              </p:grpSpPr>
              <p:grpSp>
                <p:nvGrpSpPr>
                  <p:cNvPr id="2356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155" y="2286"/>
                    <a:ext cx="6459" cy="6540"/>
                    <a:chOff x="1155" y="2286"/>
                    <a:chExt cx="6459" cy="6540"/>
                  </a:xfrm>
                </p:grpSpPr>
                <p:sp>
                  <p:nvSpPr>
                    <p:cNvPr id="23564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14" y="4761"/>
                      <a:ext cx="1800" cy="4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da-DK" altLang="da-DK" sz="1100" b="1">
                          <a:latin typeface="Verdana" panose="020B0604030504040204" pitchFamily="34" charset="0"/>
                        </a:rPr>
                        <a:t>Kunsttavler</a:t>
                      </a:r>
                      <a:endParaRPr lang="da-DK" altLang="da-DK"/>
                    </a:p>
                  </p:txBody>
                </p:sp>
                <p:grpSp>
                  <p:nvGrpSpPr>
                    <p:cNvPr id="2356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5" y="2286"/>
                      <a:ext cx="6459" cy="6540"/>
                      <a:chOff x="1155" y="2286"/>
                      <a:chExt cx="6459" cy="6540"/>
                    </a:xfrm>
                  </p:grpSpPr>
                  <p:sp>
                    <p:nvSpPr>
                      <p:cNvPr id="23566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14" y="3861"/>
                        <a:ext cx="1800" cy="470"/>
                      </a:xfrm>
                      <a:prstGeom prst="rect">
                        <a:avLst/>
                      </a:prstGeom>
                      <a:solidFill>
                        <a:srgbClr val="CA8C1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da-DK" altLang="da-DK" sz="1100" b="1">
                            <a:latin typeface="Verdana" panose="020B0604030504040204" pitchFamily="34" charset="0"/>
                          </a:rPr>
                          <a:t>Fodertavler</a:t>
                        </a:r>
                        <a:endParaRPr lang="da-DK" altLang="da-DK"/>
                      </a:p>
                    </p:txBody>
                  </p:sp>
                  <p:grpSp>
                    <p:nvGrpSpPr>
                      <p:cNvPr id="23567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5" y="2286"/>
                        <a:ext cx="6459" cy="6540"/>
                        <a:chOff x="1155" y="2286"/>
                        <a:chExt cx="6459" cy="6540"/>
                      </a:xfrm>
                    </p:grpSpPr>
                    <p:sp>
                      <p:nvSpPr>
                        <p:cNvPr id="23568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14" y="3031"/>
                          <a:ext cx="1800" cy="470"/>
                        </a:xfrm>
                        <a:prstGeom prst="rect">
                          <a:avLst/>
                        </a:prstGeom>
                        <a:solidFill>
                          <a:srgbClr val="33CC33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da-DK" altLang="da-DK" sz="1100" b="1">
                              <a:latin typeface="Verdana" panose="020B0604030504040204" pitchFamily="34" charset="0"/>
                            </a:rPr>
                            <a:t>Dronetavle</a:t>
                          </a:r>
                          <a:endParaRPr lang="da-DK" altLang="da-DK"/>
                        </a:p>
                      </p:txBody>
                    </p:sp>
                    <p:grpSp>
                      <p:nvGrpSpPr>
                        <p:cNvPr id="2356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5" y="2286"/>
                          <a:ext cx="6459" cy="6540"/>
                          <a:chOff x="1155" y="2286"/>
                          <a:chExt cx="6459" cy="6540"/>
                        </a:xfrm>
                      </p:grpSpPr>
                      <p:sp>
                        <p:nvSpPr>
                          <p:cNvPr id="23570" name="Text Box 3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14" y="2286"/>
                            <a:ext cx="1800" cy="470"/>
                          </a:xfrm>
                          <a:prstGeom prst="rect">
                            <a:avLst/>
                          </a:prstGeom>
                          <a:solidFill>
                            <a:srgbClr val="76923C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da-DK" altLang="da-DK" sz="1100" b="1">
                                <a:latin typeface="Verdana" panose="020B0604030504040204" pitchFamily="34" charset="0"/>
                              </a:rPr>
                              <a:t>Yngeltavler</a:t>
                            </a:r>
                            <a:endParaRPr lang="da-DK" altLang="da-DK"/>
                          </a:p>
                        </p:txBody>
                      </p:sp>
                      <p:grpSp>
                        <p:nvGrpSpPr>
                          <p:cNvPr id="23571" name="Group 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55" y="2286"/>
                            <a:ext cx="4659" cy="6540"/>
                            <a:chOff x="1155" y="2286"/>
                            <a:chExt cx="4659" cy="6540"/>
                          </a:xfrm>
                        </p:grpSpPr>
                        <p:sp>
                          <p:nvSpPr>
                            <p:cNvPr id="23572" name="Rectangle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55" y="2286"/>
                              <a:ext cx="3729" cy="33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73" name="Rectangl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05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74" name="Rectangle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75" name="Rectangle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2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76" name="Rectangle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8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33CC33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77" name="Rectangle 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4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78" name="Rectangle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79" name="Rectangle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6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0" name="Rectangle 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2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1" name="Rectangle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4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2" name="Rectangle 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0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3" name="Rectangle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05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4" name="Rectangle 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44" y="5841"/>
                              <a:ext cx="210" cy="298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5" name="Rectangl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0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6" name="Rectangle 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7" name="Rectangle 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2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8" name="Rectangle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8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9" name="Rectangle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4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90" name="Rectangl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5841"/>
                              <a:ext cx="210" cy="298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91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6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92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2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23593" name="AutoShape 1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2904" y="2541"/>
                              <a:ext cx="2880" cy="54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3594" name="AutoShape 1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324" y="3321"/>
                              <a:ext cx="2490" cy="54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3595" name="AutoShape 1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4764" y="4941"/>
                              <a:ext cx="1020" cy="29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3596" name="AutoShape 1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684" y="4041"/>
                              <a:ext cx="2130" cy="19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3597" name="AutoShape 1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654" y="4041"/>
                              <a:ext cx="2130" cy="541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3598" name="AutoShape 1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4434" y="4941"/>
                              <a:ext cx="1380" cy="180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</p:grpSp>
              </p:grpSp>
              <p:sp>
                <p:nvSpPr>
                  <p:cNvPr id="2356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" y="1521"/>
                    <a:ext cx="2606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da-DK" altLang="da-DK" sz="1400" b="1">
                        <a:latin typeface="Verdana" panose="020B0604030504040204" pitchFamily="34" charset="0"/>
                      </a:rPr>
                      <a:t>Nyt magasin</a:t>
                    </a:r>
                    <a:endParaRPr lang="da-DK" altLang="da-DK"/>
                  </a:p>
                </p:txBody>
              </p:sp>
            </p:grpSp>
          </p:grpSp>
        </p:grpSp>
      </p:grpSp>
      <p:sp>
        <p:nvSpPr>
          <p:cNvPr id="23555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 noChangeAspect="1"/>
          </p:cNvGrpSpPr>
          <p:nvPr/>
        </p:nvGrpSpPr>
        <p:grpSpPr bwMode="auto">
          <a:xfrm>
            <a:off x="1387475" y="500063"/>
            <a:ext cx="6327775" cy="5719762"/>
            <a:chOff x="1914" y="3824"/>
            <a:chExt cx="7444" cy="6729"/>
          </a:xfrm>
        </p:grpSpPr>
        <p:sp>
          <p:nvSpPr>
            <p:cNvPr id="24583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914" y="3824"/>
              <a:ext cx="7444" cy="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24584" name="Group 2"/>
            <p:cNvGrpSpPr>
              <a:grpSpLocks/>
            </p:cNvGrpSpPr>
            <p:nvPr/>
          </p:nvGrpSpPr>
          <p:grpSpPr bwMode="auto">
            <a:xfrm>
              <a:off x="2109" y="3937"/>
              <a:ext cx="7117" cy="6506"/>
              <a:chOff x="1155" y="1521"/>
              <a:chExt cx="6459" cy="8280"/>
            </a:xfrm>
          </p:grpSpPr>
          <p:sp>
            <p:nvSpPr>
              <p:cNvPr id="24585" name="Rectangle 43"/>
              <p:cNvSpPr>
                <a:spLocks noChangeArrowheads="1"/>
              </p:cNvSpPr>
              <p:nvPr/>
            </p:nvSpPr>
            <p:spPr bwMode="auto">
              <a:xfrm>
                <a:off x="1155" y="5661"/>
                <a:ext cx="3729" cy="337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1155" y="1521"/>
                <a:ext cx="6459" cy="8280"/>
                <a:chOff x="1185" y="1521"/>
                <a:chExt cx="6459" cy="8280"/>
              </a:xfrm>
            </p:grpSpPr>
            <p:sp>
              <p:nvSpPr>
                <p:cNvPr id="2458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978" y="9261"/>
                  <a:ext cx="2246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a-DK" altLang="da-DK" sz="1400" b="1">
                      <a:latin typeface="Verdana" panose="020B0604030504040204" pitchFamily="34" charset="0"/>
                    </a:rPr>
                    <a:t>Vinterleje</a:t>
                  </a:r>
                  <a:endParaRPr lang="da-DK" altLang="da-DK"/>
                </a:p>
              </p:txBody>
            </p:sp>
            <p:grpSp>
              <p:nvGrpSpPr>
                <p:cNvPr id="24588" name="Group 4"/>
                <p:cNvGrpSpPr>
                  <a:grpSpLocks/>
                </p:cNvGrpSpPr>
                <p:nvPr/>
              </p:nvGrpSpPr>
              <p:grpSpPr bwMode="auto">
                <a:xfrm>
                  <a:off x="1185" y="1521"/>
                  <a:ext cx="6459" cy="7305"/>
                  <a:chOff x="1155" y="1521"/>
                  <a:chExt cx="6459" cy="7305"/>
                </a:xfrm>
              </p:grpSpPr>
              <p:grpSp>
                <p:nvGrpSpPr>
                  <p:cNvPr id="24589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155" y="2286"/>
                    <a:ext cx="6459" cy="6540"/>
                    <a:chOff x="1155" y="2286"/>
                    <a:chExt cx="6459" cy="6540"/>
                  </a:xfrm>
                </p:grpSpPr>
                <p:sp>
                  <p:nvSpPr>
                    <p:cNvPr id="24591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14" y="4761"/>
                      <a:ext cx="1800" cy="4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da-DK" altLang="da-DK" sz="1100" b="1">
                          <a:latin typeface="Verdana" panose="020B0604030504040204" pitchFamily="34" charset="0"/>
                        </a:rPr>
                        <a:t>Kunsttavler</a:t>
                      </a:r>
                      <a:endParaRPr lang="da-DK" altLang="da-DK"/>
                    </a:p>
                  </p:txBody>
                </p:sp>
                <p:grpSp>
                  <p:nvGrpSpPr>
                    <p:cNvPr id="24592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5" y="2286"/>
                      <a:ext cx="6459" cy="6540"/>
                      <a:chOff x="1155" y="2286"/>
                      <a:chExt cx="6459" cy="6540"/>
                    </a:xfrm>
                  </p:grpSpPr>
                  <p:sp>
                    <p:nvSpPr>
                      <p:cNvPr id="24593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14" y="3861"/>
                        <a:ext cx="1800" cy="470"/>
                      </a:xfrm>
                      <a:prstGeom prst="rect">
                        <a:avLst/>
                      </a:prstGeom>
                      <a:solidFill>
                        <a:srgbClr val="CA8C1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da-DK" altLang="da-DK" sz="1100" b="1">
                            <a:latin typeface="Verdana" panose="020B0604030504040204" pitchFamily="34" charset="0"/>
                          </a:rPr>
                          <a:t>Fodertavler</a:t>
                        </a:r>
                        <a:endParaRPr lang="da-DK" altLang="da-DK"/>
                      </a:p>
                    </p:txBody>
                  </p:sp>
                  <p:grpSp>
                    <p:nvGrpSpPr>
                      <p:cNvPr id="24594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5" y="2286"/>
                        <a:ext cx="6459" cy="6540"/>
                        <a:chOff x="1155" y="2286"/>
                        <a:chExt cx="6459" cy="6540"/>
                      </a:xfrm>
                    </p:grpSpPr>
                    <p:sp>
                      <p:nvSpPr>
                        <p:cNvPr id="24595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14" y="3031"/>
                          <a:ext cx="1800" cy="470"/>
                        </a:xfrm>
                        <a:prstGeom prst="rect">
                          <a:avLst/>
                        </a:prstGeom>
                        <a:solidFill>
                          <a:srgbClr val="33CC33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da-DK" altLang="da-DK" sz="1100" b="1">
                              <a:latin typeface="Verdana" panose="020B0604030504040204" pitchFamily="34" charset="0"/>
                            </a:rPr>
                            <a:t>Dronetavle</a:t>
                          </a:r>
                          <a:endParaRPr lang="da-DK" altLang="da-DK"/>
                        </a:p>
                      </p:txBody>
                    </p:sp>
                    <p:grpSp>
                      <p:nvGrpSpPr>
                        <p:cNvPr id="24596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5" y="2286"/>
                          <a:ext cx="6459" cy="6540"/>
                          <a:chOff x="1155" y="2286"/>
                          <a:chExt cx="6459" cy="6540"/>
                        </a:xfrm>
                      </p:grpSpPr>
                      <p:sp>
                        <p:nvSpPr>
                          <p:cNvPr id="24597" name="Text Box 3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14" y="2286"/>
                            <a:ext cx="1800" cy="470"/>
                          </a:xfrm>
                          <a:prstGeom prst="rect">
                            <a:avLst/>
                          </a:prstGeom>
                          <a:solidFill>
                            <a:srgbClr val="76923C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da-DK" altLang="da-DK" sz="1100" b="1">
                                <a:latin typeface="Verdana" panose="020B0604030504040204" pitchFamily="34" charset="0"/>
                              </a:rPr>
                              <a:t>Yngeltavler</a:t>
                            </a:r>
                            <a:endParaRPr lang="da-DK" altLang="da-DK"/>
                          </a:p>
                        </p:txBody>
                      </p:sp>
                      <p:grpSp>
                        <p:nvGrpSpPr>
                          <p:cNvPr id="24598" name="Group 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55" y="2286"/>
                            <a:ext cx="4659" cy="6540"/>
                            <a:chOff x="1155" y="2286"/>
                            <a:chExt cx="4659" cy="6540"/>
                          </a:xfrm>
                        </p:grpSpPr>
                        <p:sp>
                          <p:nvSpPr>
                            <p:cNvPr id="24599" name="Rectangle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55" y="2286"/>
                              <a:ext cx="3729" cy="33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0" name="Rectangl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05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1" name="Rectangle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2" name="Rectangle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2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3" name="Rectangle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8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33CC33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4" name="Rectangle 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4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5" name="Rectangle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6" name="Rectangle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6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7" name="Rectangle 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2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8" name="Rectangle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4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09" name="Rectangle 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0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0" name="Rectangle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05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1" name="Rectangle 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44" y="5841"/>
                              <a:ext cx="210" cy="298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2" name="Rectangl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0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3" name="Rectangle 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4" name="Rectangle 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2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5" name="Rectangle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8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6" name="Rectangle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4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7" name="Rectangl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5841"/>
                              <a:ext cx="210" cy="298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8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6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19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2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24620" name="AutoShape 1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2904" y="2541"/>
                              <a:ext cx="2880" cy="54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21" name="AutoShape 1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324" y="3321"/>
                              <a:ext cx="2490" cy="54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22" name="AutoShape 1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4764" y="4941"/>
                              <a:ext cx="1020" cy="29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23" name="AutoShape 1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684" y="4041"/>
                              <a:ext cx="2130" cy="19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24" name="AutoShape 1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654" y="4041"/>
                              <a:ext cx="2130" cy="541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25" name="AutoShape 1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4434" y="4941"/>
                              <a:ext cx="1380" cy="180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</p:grpSp>
              </p:grpSp>
              <p:sp>
                <p:nvSpPr>
                  <p:cNvPr id="2459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" y="1521"/>
                    <a:ext cx="2606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da-DK" altLang="da-DK" sz="1400" b="1">
                        <a:latin typeface="Verdana" panose="020B0604030504040204" pitchFamily="34" charset="0"/>
                      </a:rPr>
                      <a:t>Nyt magasin</a:t>
                    </a:r>
                    <a:endParaRPr lang="da-DK" altLang="da-DK"/>
                  </a:p>
                </p:txBody>
              </p:sp>
            </p:grpSp>
          </p:grpSp>
        </p:grpSp>
      </p:grpSp>
      <p:sp>
        <p:nvSpPr>
          <p:cNvPr id="48" name="Kombinationstegning 47"/>
          <p:cNvSpPr/>
          <p:nvPr/>
        </p:nvSpPr>
        <p:spPr bwMode="auto">
          <a:xfrm>
            <a:off x="2214546" y="1142984"/>
            <a:ext cx="1643074" cy="4429156"/>
          </a:xfrm>
          <a:custGeom>
            <a:avLst/>
            <a:gdLst>
              <a:gd name="connsiteX0" fmla="*/ 0 w 2214578"/>
              <a:gd name="connsiteY0" fmla="*/ 2214578 h 4429156"/>
              <a:gd name="connsiteX1" fmla="*/ 116900 w 2214578"/>
              <a:gd name="connsiteY1" fmla="*/ 1224188 h 4429156"/>
              <a:gd name="connsiteX2" fmla="*/ 1107293 w 2214578"/>
              <a:gd name="connsiteY2" fmla="*/ 2 h 4429156"/>
              <a:gd name="connsiteX3" fmla="*/ 2097680 w 2214578"/>
              <a:gd name="connsiteY3" fmla="*/ 1224193 h 4429156"/>
              <a:gd name="connsiteX4" fmla="*/ 2214579 w 2214578"/>
              <a:gd name="connsiteY4" fmla="*/ 2214582 h 4429156"/>
              <a:gd name="connsiteX5" fmla="*/ 2097679 w 2214578"/>
              <a:gd name="connsiteY5" fmla="*/ 3204972 h 4429156"/>
              <a:gd name="connsiteX6" fmla="*/ 1107288 w 2214578"/>
              <a:gd name="connsiteY6" fmla="*/ 4429160 h 4429156"/>
              <a:gd name="connsiteX7" fmla="*/ 116900 w 2214578"/>
              <a:gd name="connsiteY7" fmla="*/ 3204970 h 4429156"/>
              <a:gd name="connsiteX8" fmla="*/ 1 w 2214578"/>
              <a:gd name="connsiteY8" fmla="*/ 2214581 h 4429156"/>
              <a:gd name="connsiteX9" fmla="*/ 0 w 2214578"/>
              <a:gd name="connsiteY9" fmla="*/ 2214578 h 442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78" h="4429156">
                <a:moveTo>
                  <a:pt x="0" y="2214578"/>
                </a:moveTo>
                <a:cubicBezTo>
                  <a:pt x="0" y="1870775"/>
                  <a:pt x="40023" y="1531694"/>
                  <a:pt x="116900" y="1224188"/>
                </a:cubicBezTo>
                <a:cubicBezTo>
                  <a:pt x="304467" y="473923"/>
                  <a:pt x="687882" y="-1"/>
                  <a:pt x="1107293" y="2"/>
                </a:cubicBezTo>
                <a:cubicBezTo>
                  <a:pt x="1526703" y="4"/>
                  <a:pt x="1910115" y="473930"/>
                  <a:pt x="2097680" y="1224193"/>
                </a:cubicBezTo>
                <a:cubicBezTo>
                  <a:pt x="2174556" y="1531699"/>
                  <a:pt x="2214579" y="1870780"/>
                  <a:pt x="2214579" y="2214582"/>
                </a:cubicBezTo>
                <a:cubicBezTo>
                  <a:pt x="2214579" y="2558385"/>
                  <a:pt x="2174556" y="2897466"/>
                  <a:pt x="2097679" y="3204972"/>
                </a:cubicBezTo>
                <a:cubicBezTo>
                  <a:pt x="1910113" y="3955236"/>
                  <a:pt x="1526699" y="4429161"/>
                  <a:pt x="1107288" y="4429160"/>
                </a:cubicBezTo>
                <a:cubicBezTo>
                  <a:pt x="687878" y="4429159"/>
                  <a:pt x="304465" y="3955234"/>
                  <a:pt x="116900" y="3204970"/>
                </a:cubicBezTo>
                <a:cubicBezTo>
                  <a:pt x="40024" y="2897464"/>
                  <a:pt x="1" y="2558383"/>
                  <a:pt x="1" y="2214581"/>
                </a:cubicBezTo>
                <a:cubicBezTo>
                  <a:pt x="1" y="2214580"/>
                  <a:pt x="0" y="2214579"/>
                  <a:pt x="0" y="2214578"/>
                </a:cubicBezTo>
                <a:close/>
              </a:path>
            </a:pathLst>
          </a:custGeom>
          <a:gradFill flip="none" rotWithShape="1">
            <a:gsLst>
              <a:gs pos="58000">
                <a:srgbClr val="FF0000">
                  <a:alpha val="38000"/>
                </a:srgbClr>
              </a:gs>
              <a:gs pos="70000">
                <a:srgbClr val="FF0300">
                  <a:alpha val="33000"/>
                </a:srgbClr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  <p:sp>
        <p:nvSpPr>
          <p:cNvPr id="24582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00125" y="733424"/>
            <a:ext cx="7143750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Der er æg og larver = Dronning</a:t>
            </a:r>
          </a:p>
        </p:txBody>
      </p:sp>
      <p:pic>
        <p:nvPicPr>
          <p:cNvPr id="6" name="Billede 5" descr="Untitled-56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 t="-2559" r="-4443"/>
          <a:stretch>
            <a:fillRect/>
          </a:stretch>
        </p:blipFill>
        <p:spPr>
          <a:xfrm>
            <a:off x="3152775" y="1324229"/>
            <a:ext cx="256222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500063" y="1395667"/>
            <a:ext cx="2500312" cy="28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395667"/>
            <a:ext cx="250031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928688" y="4263718"/>
            <a:ext cx="74295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Er der nok foder?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400" dirty="0">
                <a:latin typeface="Calibri" panose="020F0502020204030204" pitchFamily="34" charset="0"/>
              </a:rPr>
              <a:t> </a:t>
            </a:r>
            <a:r>
              <a:rPr lang="da-DK" altLang="da-DK" sz="2000" dirty="0">
                <a:latin typeface="Calibri" panose="020F0502020204030204" pitchFamily="34" charset="0"/>
              </a:rPr>
              <a:t>Måske skal man flytte en fodertavle frem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>
                <a:latin typeface="Calibri" panose="020F0502020204030204" pitchFamily="34" charset="0"/>
              </a:rPr>
              <a:t>Måske give et par liter 60% sukkeropløsning</a:t>
            </a:r>
          </a:p>
          <a:p>
            <a:pPr algn="ctr" eaLnBrk="1" hangingPunct="1"/>
            <a:r>
              <a:rPr lang="da-DK" altLang="da-DK" dirty="0">
                <a:latin typeface="Calibri" panose="020F0502020204030204" pitchFamily="34" charset="0"/>
              </a:rPr>
              <a:t>(2 dele vand/3 dele sukker) 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>
                <a:latin typeface="Calibri" panose="020F0502020204030204" pitchFamily="34" charset="0"/>
              </a:rPr>
              <a:t>Eller et par liter Invertsukker (flydende </a:t>
            </a:r>
            <a:r>
              <a:rPr lang="da-DK" altLang="da-DK" sz="2000" dirty="0" err="1">
                <a:latin typeface="Calibri" panose="020F0502020204030204" pitchFamily="34" charset="0"/>
              </a:rPr>
              <a:t>Apifonda</a:t>
            </a:r>
            <a:r>
              <a:rPr lang="da-DK" altLang="da-DK" sz="2000" dirty="0">
                <a:latin typeface="Calibri" panose="020F0502020204030204" pitchFamily="34" charset="0"/>
              </a:rPr>
              <a:t>)</a:t>
            </a:r>
          </a:p>
          <a:p>
            <a:pPr algn="ctr" eaLnBrk="1" hangingPunct="1"/>
            <a:r>
              <a:rPr lang="da-DK" altLang="da-DK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Men pas på røveri!!! </a:t>
            </a:r>
          </a:p>
          <a:p>
            <a:pPr algn="ctr" eaLnBrk="1" hangingPunct="1"/>
            <a:r>
              <a:rPr lang="da-DK" alt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Flyvehullet indsnævres til et par cm.</a:t>
            </a:r>
          </a:p>
        </p:txBody>
      </p:sp>
    </p:spTree>
    <p:extLst>
      <p:ext uri="{BB962C8B-B14F-4D97-AF65-F5344CB8AC3E}">
        <p14:creationId xmlns:p14="http://schemas.microsoft.com/office/powerpoint/2010/main" val="371477835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16091"/>
            <a:ext cx="7772400" cy="96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600" dirty="0" smtClean="0"/>
              <a:t>Hvis familien er svag </a:t>
            </a:r>
            <a:br>
              <a:rPr lang="da-DK" sz="3600" dirty="0" smtClean="0"/>
            </a:br>
            <a:r>
              <a:rPr lang="da-DK" sz="3600" dirty="0" smtClean="0"/>
              <a:t>og har mistet sin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85750" y="2049554"/>
            <a:ext cx="4643438" cy="4857750"/>
          </a:xfrm>
        </p:spPr>
        <p:txBody>
          <a:bodyPr/>
          <a:lstStyle/>
          <a:p>
            <a:pPr eaLnBrk="1" hangingPunct="1"/>
            <a:r>
              <a:rPr lang="da-DK" altLang="da-DK" sz="2000" smtClean="0"/>
              <a:t>En sund lille familie som er blevet </a:t>
            </a:r>
            <a:r>
              <a:rPr lang="da-DK" altLang="da-DK" sz="2000" i="1" smtClean="0"/>
              <a:t>Dronningeløse</a:t>
            </a:r>
            <a:r>
              <a:rPr lang="da-DK" altLang="da-DK" sz="2000" smtClean="0"/>
              <a:t> kan forenes med en anden stærk familie der </a:t>
            </a:r>
            <a:r>
              <a:rPr lang="da-DK" altLang="da-DK" sz="2000" b="1" i="1" smtClean="0"/>
              <a:t>har</a:t>
            </a:r>
            <a:r>
              <a:rPr lang="da-DK" altLang="da-DK" sz="2000" smtClean="0"/>
              <a:t> en dronning ved brug af: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400" smtClean="0"/>
              <a:t>		</a:t>
            </a:r>
            <a:r>
              <a:rPr lang="da-DK" altLang="da-DK" smtClean="0">
                <a:solidFill>
                  <a:srgbClr val="002060"/>
                </a:solidFill>
              </a:rPr>
              <a:t>’</a:t>
            </a:r>
            <a:r>
              <a:rPr lang="da-DK" altLang="da-DK" i="1" smtClean="0">
                <a:solidFill>
                  <a:srgbClr val="002060"/>
                </a:solidFill>
              </a:rPr>
              <a:t>Avispapirsmetoden’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000" smtClean="0"/>
          </a:p>
          <a:p>
            <a:pPr eaLnBrk="1" hangingPunct="1"/>
            <a:r>
              <a:rPr lang="da-DK" altLang="da-DK" sz="2000" smtClean="0"/>
              <a:t>Hvis man er i tvivl?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000" smtClean="0"/>
              <a:t>	Vent til næste gang hvor det er blevet lidt varmere.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000" smtClean="0"/>
              <a:t>	På det tidspunkt kan man kigge lidt forsigtigt i yngellejet for at se om der er æg/larver = der er en dronning.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i="1" smtClean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i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357813" y="4049804"/>
            <a:ext cx="2571750" cy="1714500"/>
            <a:chOff x="1616" y="12145"/>
            <a:chExt cx="4851" cy="3465"/>
          </a:xfrm>
        </p:grpSpPr>
        <p:sp>
          <p:nvSpPr>
            <p:cNvPr id="26644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5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6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7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8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9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0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1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2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3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4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57813" y="2335304"/>
            <a:ext cx="2571750" cy="1639887"/>
            <a:chOff x="1616" y="8680"/>
            <a:chExt cx="4851" cy="3465"/>
          </a:xfrm>
        </p:grpSpPr>
        <p:sp>
          <p:nvSpPr>
            <p:cNvPr id="26633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4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5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6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7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8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9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0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1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2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3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30" name="Opadbuet bånd 29"/>
          <p:cNvSpPr>
            <a:spLocks noChangeArrowheads="1"/>
          </p:cNvSpPr>
          <p:nvPr/>
        </p:nvSpPr>
        <p:spPr bwMode="auto">
          <a:xfrm>
            <a:off x="4643438" y="3978366"/>
            <a:ext cx="4143375" cy="71438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5572125" y="5764304"/>
            <a:ext cx="2571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50" dirty="0">
                <a:latin typeface="+mn-lt"/>
                <a:cs typeface="+mn-cs"/>
              </a:rPr>
              <a:t>Den stærke familie med en dronning</a:t>
            </a:r>
          </a:p>
        </p:txBody>
      </p:sp>
      <p:cxnSp>
        <p:nvCxnSpPr>
          <p:cNvPr id="33" name="Lige pilforbindelse 32"/>
          <p:cNvCxnSpPr>
            <a:cxnSpLocks noChangeShapeType="1"/>
          </p:cNvCxnSpPr>
          <p:nvPr/>
        </p:nvCxnSpPr>
        <p:spPr bwMode="auto">
          <a:xfrm>
            <a:off x="4214813" y="3733804"/>
            <a:ext cx="785812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36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0" grpId="0" animBg="1"/>
      <p:bldP spid="3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685800" y="1104813"/>
            <a:ext cx="7772400" cy="96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600" dirty="0" smtClean="0"/>
              <a:t>Hvis familien er svag </a:t>
            </a:r>
            <a:br>
              <a:rPr lang="da-DK" sz="3600" dirty="0" smtClean="0"/>
            </a:br>
            <a:r>
              <a:rPr lang="da-DK" sz="3600" dirty="0" smtClean="0"/>
              <a:t>men stadig har en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8625" y="2138276"/>
            <a:ext cx="4429125" cy="4286250"/>
          </a:xfrm>
        </p:spPr>
        <p:txBody>
          <a:bodyPr/>
          <a:lstStyle/>
          <a:p>
            <a:pPr eaLnBrk="1" hangingPunct="1"/>
            <a:r>
              <a:rPr lang="da-DK" altLang="da-DK" sz="2400" dirty="0" smtClean="0"/>
              <a:t>En stærk og en svag familie – begge med en dronning kan hjælpe hinanden hvis man bruger et såkaldt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400" dirty="0" smtClean="0"/>
              <a:t>		Dronning-gitter</a:t>
            </a:r>
          </a:p>
          <a:p>
            <a:pPr eaLnBrk="1" hangingPunct="1"/>
            <a:endParaRPr lang="da-DK" altLang="da-DK" sz="2400" dirty="0" smtClean="0"/>
          </a:p>
          <a:p>
            <a:pPr eaLnBrk="1" hangingPunct="1"/>
            <a:endParaRPr lang="da-DK" altLang="da-DK" sz="2400" dirty="0" smtClean="0"/>
          </a:p>
          <a:p>
            <a:pPr eaLnBrk="1" hangingPunct="1"/>
            <a:r>
              <a:rPr lang="da-DK" altLang="da-DK" sz="2400" dirty="0" smtClean="0"/>
              <a:t>Den svage familie får varme</a:t>
            </a:r>
          </a:p>
          <a:p>
            <a:pPr eaLnBrk="1" hangingPunct="1"/>
            <a:r>
              <a:rPr lang="da-DK" altLang="da-DK" sz="2400" dirty="0" smtClean="0"/>
              <a:t>Bier fra den stærke familie kan hjælpe med fodring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dirty="0" smtClean="0"/>
          </a:p>
        </p:txBody>
      </p:sp>
      <p:sp>
        <p:nvSpPr>
          <p:cNvPr id="31" name="AutoShape 27"/>
          <p:cNvSpPr>
            <a:spLocks/>
          </p:cNvSpPr>
          <p:nvPr/>
        </p:nvSpPr>
        <p:spPr bwMode="auto">
          <a:xfrm>
            <a:off x="5286375" y="3995651"/>
            <a:ext cx="2714625" cy="73025"/>
          </a:xfrm>
          <a:prstGeom prst="borderCallout1">
            <a:avLst>
              <a:gd name="adj1" fmla="val 200000"/>
              <a:gd name="adj2" fmla="val 3708"/>
              <a:gd name="adj3" fmla="val 217463"/>
              <a:gd name="adj4" fmla="val 9915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cxnSp>
        <p:nvCxnSpPr>
          <p:cNvPr id="36" name="Lige pilforbindelse 35"/>
          <p:cNvCxnSpPr>
            <a:cxnSpLocks noChangeShapeType="1"/>
          </p:cNvCxnSpPr>
          <p:nvPr/>
        </p:nvCxnSpPr>
        <p:spPr bwMode="auto">
          <a:xfrm>
            <a:off x="3571875" y="3924213"/>
            <a:ext cx="1714500" cy="107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57813" y="4138526"/>
            <a:ext cx="2571750" cy="1714500"/>
            <a:chOff x="1616" y="12145"/>
            <a:chExt cx="4851" cy="3465"/>
          </a:xfrm>
        </p:grpSpPr>
        <p:sp>
          <p:nvSpPr>
            <p:cNvPr id="1048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9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0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1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2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3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4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5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6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7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8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57813" y="2352588"/>
            <a:ext cx="2571750" cy="1639888"/>
            <a:chOff x="1616" y="8680"/>
            <a:chExt cx="4851" cy="3465"/>
          </a:xfrm>
        </p:grpSpPr>
        <p:sp>
          <p:nvSpPr>
            <p:cNvPr id="1037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38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39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0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1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2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3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4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5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6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7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66" name="Opadbuet bånd 65"/>
          <p:cNvSpPr>
            <a:spLocks noChangeArrowheads="1"/>
          </p:cNvSpPr>
          <p:nvPr/>
        </p:nvSpPr>
        <p:spPr bwMode="auto">
          <a:xfrm>
            <a:off x="4643438" y="4067088"/>
            <a:ext cx="4143375" cy="71438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67" name="Tekstboks 66"/>
          <p:cNvSpPr txBox="1"/>
          <p:nvPr/>
        </p:nvSpPr>
        <p:spPr>
          <a:xfrm>
            <a:off x="5572125" y="5853026"/>
            <a:ext cx="2571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50" dirty="0">
                <a:latin typeface="+mn-lt"/>
                <a:cs typeface="+mn-cs"/>
              </a:rPr>
              <a:t>Den stærke familie med en dronning</a:t>
            </a:r>
          </a:p>
        </p:txBody>
      </p:sp>
      <p:sp>
        <p:nvSpPr>
          <p:cNvPr id="70" name="Tekstboks 69"/>
          <p:cNvSpPr txBox="1">
            <a:spLocks noChangeArrowheads="1"/>
          </p:cNvSpPr>
          <p:nvPr/>
        </p:nvSpPr>
        <p:spPr bwMode="auto">
          <a:xfrm>
            <a:off x="3214688" y="4067088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>
                <a:latin typeface="Calibri" panose="020F0502020204030204" pitchFamily="34" charset="0"/>
              </a:rPr>
              <a:t>avispapir</a:t>
            </a:r>
          </a:p>
        </p:txBody>
      </p:sp>
      <p:cxnSp>
        <p:nvCxnSpPr>
          <p:cNvPr id="72" name="Lige pilforbindelse 71"/>
          <p:cNvCxnSpPr>
            <a:cxnSpLocks noChangeShapeType="1"/>
          </p:cNvCxnSpPr>
          <p:nvPr/>
        </p:nvCxnSpPr>
        <p:spPr bwMode="auto">
          <a:xfrm flipV="1">
            <a:off x="4214813" y="4222663"/>
            <a:ext cx="642937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1413" y="30700663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31413" y="307006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0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build="p"/>
      <p:bldP spid="31" grpId="0" animBg="1"/>
      <p:bldP spid="66" grpId="0" animBg="1"/>
      <p:bldP spid="67" grpId="0" build="allAtOnce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8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945" y="1183336"/>
            <a:ext cx="8458200" cy="649432"/>
          </a:xfrm>
        </p:spPr>
        <p:txBody>
          <a:bodyPr/>
          <a:lstStyle/>
          <a:p>
            <a:pPr eaLnBrk="1" hangingPunct="1"/>
            <a:r>
              <a:rPr lang="da-DK" altLang="da-DK" sz="3600" b="1" dirty="0" smtClean="0"/>
              <a:t>Den første reelle inspektion af bierne: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72520" y="2424596"/>
            <a:ext cx="5500687" cy="448108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400" b="1" dirty="0" smtClean="0"/>
              <a:t>Vi skal vurdere </a:t>
            </a:r>
            <a:r>
              <a:rPr lang="da-DK" altLang="da-DK" sz="2400" b="1" dirty="0" err="1" smtClean="0"/>
              <a:t>bifamiliens</a:t>
            </a:r>
            <a:r>
              <a:rPr lang="da-DK" altLang="da-DK" sz="2400" b="1" dirty="0" smtClean="0"/>
              <a:t> </a:t>
            </a:r>
            <a:r>
              <a:rPr lang="da-DK" altLang="da-DK" sz="2400" b="1" dirty="0" smtClean="0"/>
              <a:t>tilstand: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 smtClean="0"/>
              <a:t>Har de spredt sig over det hele på tavlerne?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 smtClean="0"/>
              <a:t>Er der mange bier – eller kun nogle få?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Husk vinterbierne dør ca. den 1.maj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 smtClean="0"/>
              <a:t>Er der æg og larver?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Hvis ja - så er der en dronning i arbejde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Hvis nej – kan dronning være død!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 smtClean="0"/>
              <a:t>Sulter de?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Har de spist af foderdejen?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Er der mere i fodertavlerne?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Skal </a:t>
            </a:r>
            <a:r>
              <a:rPr lang="da-DK" altLang="da-DK" sz="1600" dirty="0" smtClean="0"/>
              <a:t>der flyttes fodertavler </a:t>
            </a:r>
            <a:r>
              <a:rPr lang="da-DK" altLang="da-DK" sz="1600" dirty="0" smtClean="0"/>
              <a:t>frem til yngellejet?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 smtClean="0"/>
              <a:t>Hvordan ser dronetavlen ud?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Bygger bierne på tavlen – lægges der æg?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1600" dirty="0" smtClean="0"/>
              <a:t>Skal der skæres noget af det forseglede fra?</a:t>
            </a:r>
          </a:p>
        </p:txBody>
      </p:sp>
      <p:pic>
        <p:nvPicPr>
          <p:cNvPr id="5" name="Pladsholder til indhold 4" descr="Untitled-19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5275" y="2475706"/>
            <a:ext cx="2727614" cy="363681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115457" y="1814800"/>
            <a:ext cx="6929438" cy="4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2400">
                <a:solidFill>
                  <a:srgbClr val="C00000"/>
                </a:solidFill>
                <a:latin typeface="Calibri" panose="020F0502020204030204" pitchFamily="34" charset="0"/>
              </a:rPr>
              <a:t> (Luft temperaturen er nu oppe på 12-15 grader)</a:t>
            </a:r>
          </a:p>
        </p:txBody>
      </p:sp>
    </p:spTree>
    <p:extLst>
      <p:ext uri="{BB962C8B-B14F-4D97-AF65-F5344CB8AC3E}">
        <p14:creationId xmlns:p14="http://schemas.microsoft.com/office/powerpoint/2010/main" val="26229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2143125" y="738836"/>
            <a:ext cx="4929188" cy="727075"/>
          </a:xfrm>
        </p:spPr>
        <p:txBody>
          <a:bodyPr/>
          <a:lstStyle/>
          <a:p>
            <a:pPr algn="ctr" eaLnBrk="1" hangingPunct="1"/>
            <a:r>
              <a:rPr lang="da-DK" altLang="da-DK" sz="3600" dirty="0" smtClean="0"/>
              <a:t>Er der æg og larver?</a:t>
            </a:r>
          </a:p>
        </p:txBody>
      </p:sp>
      <p:pic>
        <p:nvPicPr>
          <p:cNvPr id="5" name="Pladsholder til indhold 4" descr="Untitled-56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147763" y="1453211"/>
            <a:ext cx="6867525" cy="46799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3159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143125" y="738840"/>
            <a:ext cx="4929188" cy="727075"/>
          </a:xfrm>
        </p:spPr>
        <p:txBody>
          <a:bodyPr/>
          <a:lstStyle/>
          <a:p>
            <a:pPr algn="ctr" eaLnBrk="1" hangingPunct="1"/>
            <a:r>
              <a:rPr lang="da-DK" altLang="da-DK" sz="3600" dirty="0" smtClean="0"/>
              <a:t>Er der æg og larver?</a:t>
            </a:r>
          </a:p>
        </p:txBody>
      </p:sp>
      <p:pic>
        <p:nvPicPr>
          <p:cNvPr id="5" name="Pladsholder til indhold 4" descr="Untitled-56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33425" y="1453215"/>
            <a:ext cx="7696200" cy="46799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1229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tretch>
            <a:fillRect/>
          </a:stretch>
        </p:blipFill>
        <p:spPr bwMode="auto">
          <a:xfrm>
            <a:off x="1357313" y="1538420"/>
            <a:ext cx="6340475" cy="4500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143125" y="752608"/>
            <a:ext cx="4929188" cy="6556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Er der æg og larver?</a:t>
            </a:r>
          </a:p>
        </p:txBody>
      </p:sp>
    </p:spTree>
    <p:extLst>
      <p:ext uri="{BB962C8B-B14F-4D97-AF65-F5344CB8AC3E}">
        <p14:creationId xmlns:p14="http://schemas.microsoft.com/office/powerpoint/2010/main" val="29489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43125" y="736131"/>
            <a:ext cx="4929188" cy="6556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Er der æg og larver?</a:t>
            </a:r>
          </a:p>
        </p:txBody>
      </p:sp>
      <p:pic>
        <p:nvPicPr>
          <p:cNvPr id="6" name="Billede 5" descr="Untitled-56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634855" y="1582268"/>
            <a:ext cx="4124614" cy="263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 descr="Untitled-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991" y="3544045"/>
            <a:ext cx="4385830" cy="279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9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63" y="1387305"/>
            <a:ext cx="6967537" cy="4643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928813" y="744368"/>
            <a:ext cx="5286375" cy="6556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Så er der en Dronning!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2714612" y="2887486"/>
            <a:ext cx="2643206" cy="257176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56620"/>
              </p:ext>
            </p:extLst>
          </p:nvPr>
        </p:nvGraphicFramePr>
        <p:xfrm>
          <a:off x="785786" y="2302083"/>
          <a:ext cx="7572428" cy="400052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641277">
                <a:tc>
                  <a:txBody>
                    <a:bodyPr/>
                    <a:lstStyle/>
                    <a:p>
                      <a:pPr algn="ctr"/>
                      <a:r>
                        <a:rPr lang="da-DK" sz="2800" b="1" i="0" dirty="0" smtClean="0"/>
                        <a:t>Udvikling</a:t>
                      </a:r>
                      <a:endParaRPr lang="da-DK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Dronning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Arbejder 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Drone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889213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Æg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3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3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3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790412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Larve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6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6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7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790412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Forseglet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7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12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14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889213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I alt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16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21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24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>
          <a:xfrm>
            <a:off x="1214438" y="1016221"/>
            <a:ext cx="6715125" cy="1285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Hvorfor er det vigtigt at der er en æglæggende Dronning?</a:t>
            </a:r>
          </a:p>
        </p:txBody>
      </p:sp>
    </p:spTree>
    <p:extLst>
      <p:ext uri="{BB962C8B-B14F-4D97-AF65-F5344CB8AC3E}">
        <p14:creationId xmlns:p14="http://schemas.microsoft.com/office/powerpoint/2010/main" val="30423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4" id="{43C53589-8D3F-4898-A364-8B1386A64DD5}" vid="{9E36929B-05F0-4E8F-B00D-C5B83821B1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Præsentation4</Template>
  <TotalTime>44</TotalTime>
  <Words>1074</Words>
  <Application>Microsoft Office PowerPoint</Application>
  <PresentationFormat>Skærmshow (4:3)</PresentationFormat>
  <Paragraphs>321</Paragraphs>
  <Slides>26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Kontortema</vt:lpstr>
      <vt:lpstr>Den første udvidelse:</vt:lpstr>
      <vt:lpstr>Mælkebøtterne blomstrer</vt:lpstr>
      <vt:lpstr>Den første reelle inspektion af bierne:</vt:lpstr>
      <vt:lpstr>Er der æg og larver?</vt:lpstr>
      <vt:lpstr>Er der æg og larver?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Hvis familien er svag  og har mistet sin Dronning ... </vt:lpstr>
      <vt:lpstr>Hvis familien er svag  men stadig har en Dronning ... </vt:lpstr>
      <vt:lpstr>PowerPoint-præsentation</vt:lpstr>
    </vt:vector>
  </TitlesOfParts>
  <Company>Gefion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første udvidelse:</dc:title>
  <dc:creator>Palle Frejvald</dc:creator>
  <cp:lastModifiedBy>Palle Frejvald</cp:lastModifiedBy>
  <cp:revision>6</cp:revision>
  <dcterms:created xsi:type="dcterms:W3CDTF">2015-09-23T07:23:21Z</dcterms:created>
  <dcterms:modified xsi:type="dcterms:W3CDTF">2015-09-30T13:03:45Z</dcterms:modified>
</cp:coreProperties>
</file>