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18" autoAdjust="0"/>
  </p:normalViewPr>
  <p:slideViewPr>
    <p:cSldViewPr snapToGrid="0" snapToObjects="1">
      <p:cViewPr varScale="1">
        <p:scale>
          <a:sx n="73" d="100"/>
          <a:sy n="73" d="100"/>
        </p:scale>
        <p:origin x="10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9-01-10T14:16:11.5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E0E7-419C-4FBC-8D35-730688F10A1E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17F2C-30FF-41AC-B570-8C768E9995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71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17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139B85-0D39-4353-AE56-017ABCA22B8D}" type="slidenum">
              <a:rPr lang="da-DK" altLang="da-DK">
                <a:latin typeface="Calibri" panose="020F0502020204030204" pitchFamily="34" charset="0"/>
              </a:rPr>
              <a:pPr eaLnBrk="1" hangingPunct="1"/>
              <a:t>1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7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0964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0965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E790B3-D286-40F0-9EA0-41D102BC5BBE}" type="slidenum">
              <a:rPr lang="da-DK" altLang="da-DK">
                <a:latin typeface="Calibri" panose="020F0502020204030204" pitchFamily="34" charset="0"/>
              </a:rPr>
              <a:pPr eaLnBrk="1" hangingPunct="1"/>
              <a:t>10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4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Der flyttes et par yngeltavler over i det nye magasin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Kunsttavlerne derfra sættes i det nederste magasin</a:t>
            </a:r>
          </a:p>
        </p:txBody>
      </p:sp>
      <p:sp>
        <p:nvSpPr>
          <p:cNvPr id="41988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1989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FA13D5-AC55-4BFB-A520-939B0E42B3D3}" type="slidenum">
              <a:rPr lang="da-DK" altLang="da-DK">
                <a:latin typeface="Calibri" panose="020F0502020204030204" pitchFamily="34" charset="0"/>
              </a:rPr>
              <a:pPr eaLnBrk="1" hangingPunct="1"/>
              <a:t>11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94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Ligeså med dronetavlen</a:t>
            </a:r>
          </a:p>
        </p:txBody>
      </p:sp>
      <p:sp>
        <p:nvSpPr>
          <p:cNvPr id="43012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3013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83AC9B-01FA-49EE-9102-EAED8D664688}" type="slidenum">
              <a:rPr lang="da-DK" altLang="da-DK">
                <a:latin typeface="Calibri" panose="020F0502020204030204" pitchFamily="34" charset="0"/>
              </a:rPr>
              <a:pPr eaLnBrk="1" hangingPunct="1"/>
              <a:t>12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66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Så et par fodertavler</a:t>
            </a:r>
          </a:p>
        </p:txBody>
      </p:sp>
      <p:sp>
        <p:nvSpPr>
          <p:cNvPr id="44036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4037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29CC4-D606-42B4-A794-4B944D9D4D93}" type="slidenum">
              <a:rPr lang="da-DK" altLang="da-DK">
                <a:latin typeface="Calibri" panose="020F0502020204030204" pitchFamily="34" charset="0"/>
              </a:rPr>
              <a:pPr eaLnBrk="1" hangingPunct="1"/>
              <a:t>13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3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Så samler man tavlerne i ’underetagen’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(klik) og flytter det nyt magasin ovenpå vinterlejet</a:t>
            </a:r>
          </a:p>
        </p:txBody>
      </p:sp>
      <p:sp>
        <p:nvSpPr>
          <p:cNvPr id="45060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5061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A0FE8-F2BC-4A57-9BD4-1C8D2C92C7A3}" type="slidenum">
              <a:rPr lang="da-DK" altLang="da-DK">
                <a:latin typeface="Calibri" panose="020F0502020204030204" pitchFamily="34" charset="0"/>
              </a:rPr>
              <a:pPr eaLnBrk="1" hangingPunct="1"/>
              <a:t>14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35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Så </a:t>
            </a:r>
            <a:r>
              <a:rPr lang="da-DK" altLang="da-DK" dirty="0" smtClean="0"/>
              <a:t>er </a:t>
            </a:r>
            <a:r>
              <a:rPr lang="da-DK" altLang="da-DK" dirty="0" smtClean="0"/>
              <a:t>varmen </a:t>
            </a:r>
            <a:r>
              <a:rPr lang="da-DK" altLang="da-DK" dirty="0" smtClean="0"/>
              <a:t>samlet omkring </a:t>
            </a:r>
            <a:r>
              <a:rPr lang="da-DK" altLang="da-DK" dirty="0" smtClean="0"/>
              <a:t>yngellejet så </a:t>
            </a:r>
            <a:r>
              <a:rPr lang="da-DK" altLang="da-DK" dirty="0" smtClean="0"/>
              <a:t>går alt </a:t>
            </a:r>
            <a:r>
              <a:rPr lang="da-DK" altLang="da-DK" dirty="0" smtClean="0"/>
              <a:t>godt!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KLIK skift til ’Er der nok foder’?</a:t>
            </a:r>
          </a:p>
        </p:txBody>
      </p:sp>
      <p:sp>
        <p:nvSpPr>
          <p:cNvPr id="460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54A55-C634-4D0F-A8F3-11FD92116C9B}" type="slidenum">
              <a:rPr lang="da-DK" altLang="da-DK">
                <a:latin typeface="Calibri" panose="020F0502020204030204" pitchFamily="34" charset="0"/>
              </a:rPr>
              <a:pPr eaLnBrk="1" hangingPunct="1"/>
              <a:t>15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608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88432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z="1800" b="1" dirty="0" smtClean="0">
                <a:solidFill>
                  <a:srgbClr val="FF0000"/>
                </a:solidFill>
              </a:rPr>
              <a:t>Er der nok foder?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sz="1400" dirty="0" smtClean="0"/>
              <a:t> </a:t>
            </a:r>
            <a:r>
              <a:rPr lang="da-DK" altLang="da-DK" dirty="0" smtClean="0"/>
              <a:t>Måske skal man flytte en fodertavle frem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Måske give et par liter 60% sukkeropløsning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(2 dele vand/3 dele sukker)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dirty="0" smtClean="0"/>
              <a:t>Eller et par liter Invertsukker (flydende </a:t>
            </a:r>
            <a:r>
              <a:rPr lang="da-DK" altLang="da-DK" dirty="0" err="1" smtClean="0"/>
              <a:t>Apifonda</a:t>
            </a:r>
            <a:r>
              <a:rPr lang="da-DK" altLang="da-DK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400" b="1" dirty="0" smtClean="0">
                <a:solidFill>
                  <a:srgbClr val="FF0000"/>
                </a:solidFill>
              </a:rPr>
              <a:t>Men pas på røveri!!!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400" dirty="0" smtClean="0">
                <a:solidFill>
                  <a:srgbClr val="FF0000"/>
                </a:solidFill>
              </a:rPr>
              <a:t>Flyvehullet indsnævres til et par cm.</a:t>
            </a:r>
          </a:p>
          <a:p>
            <a:pPr eaLnBrk="1" hangingPunct="1">
              <a:spcBef>
                <a:spcPct val="0"/>
              </a:spcBef>
            </a:pPr>
            <a:endParaRPr lang="da-DK" altLang="da-DK" b="1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MEN hvad nu hvis der ikke er de gode tegn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på en stærk familie i udvikling???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4710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309C9E-6BDF-436B-9B83-E8A42F47DD73}" type="slidenum">
              <a:rPr lang="da-DK" altLang="da-DK">
                <a:latin typeface="Calibri" panose="020F0502020204030204" pitchFamily="34" charset="0"/>
              </a:rPr>
              <a:pPr eaLnBrk="1" hangingPunct="1"/>
              <a:t>16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710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851032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En sund lille familie som er blevet </a:t>
            </a:r>
            <a:r>
              <a:rPr lang="da-DK" altLang="da-DK" i="1" dirty="0" smtClean="0"/>
              <a:t>Dronningeløs</a:t>
            </a:r>
            <a:r>
              <a:rPr lang="da-DK" altLang="da-DK" dirty="0" smtClean="0"/>
              <a:t> </a:t>
            </a:r>
            <a:r>
              <a:rPr lang="da-DK" altLang="da-DK" dirty="0" smtClean="0"/>
              <a:t>kan forenes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med en anden stærk familie der </a:t>
            </a:r>
            <a:r>
              <a:rPr lang="da-DK" altLang="da-DK" b="1" i="1" dirty="0" smtClean="0"/>
              <a:t>har</a:t>
            </a:r>
            <a:r>
              <a:rPr lang="da-DK" altLang="da-DK" dirty="0" smtClean="0"/>
              <a:t> en dronning ved brug af: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400" dirty="0" smtClean="0"/>
              <a:t>		</a:t>
            </a:r>
            <a:r>
              <a:rPr lang="da-DK" altLang="da-DK" dirty="0" smtClean="0">
                <a:solidFill>
                  <a:srgbClr val="002060"/>
                </a:solidFill>
              </a:rPr>
              <a:t>’</a:t>
            </a:r>
            <a:r>
              <a:rPr lang="da-DK" altLang="da-DK" i="1" dirty="0" smtClean="0">
                <a:solidFill>
                  <a:srgbClr val="002060"/>
                </a:solidFill>
              </a:rPr>
              <a:t>Avispapirsmetoden’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481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C3356F-E62C-4762-B3F6-8C47CB7D75EC}" type="slidenum">
              <a:rPr lang="da-DK" altLang="da-DK">
                <a:latin typeface="Calibri" panose="020F0502020204030204" pitchFamily="34" charset="0"/>
              </a:rPr>
              <a:pPr eaLnBrk="1" hangingPunct="1"/>
              <a:t>17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813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13791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En stærk og en svag familie – begge med en dronning kan hjælpe hinanden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hvis man bruger et såkaldt </a:t>
            </a:r>
            <a:r>
              <a:rPr lang="da-DK" altLang="da-DK" dirty="0" smtClean="0"/>
              <a:t>Dronning-gitter</a:t>
            </a:r>
            <a:endParaRPr lang="da-DK" altLang="da-DK" dirty="0" smtClean="0"/>
          </a:p>
        </p:txBody>
      </p:sp>
      <p:sp>
        <p:nvSpPr>
          <p:cNvPr id="491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E3B100-ABAC-499C-8731-47B44A151360}" type="slidenum">
              <a:rPr lang="da-DK" altLang="da-DK">
                <a:latin typeface="Calibri" panose="020F0502020204030204" pitchFamily="34" charset="0"/>
              </a:rPr>
              <a:pPr eaLnBrk="1" hangingPunct="1"/>
              <a:t>18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915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434110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kern="0" dirty="0" smtClean="0">
                <a:solidFill>
                  <a:srgbClr val="0070C0"/>
                </a:solidFill>
              </a:rPr>
              <a:t>Et ekstra magasin + </a:t>
            </a:r>
            <a:r>
              <a:rPr lang="da-DK" b="1" kern="0" dirty="0" err="1" smtClean="0">
                <a:solidFill>
                  <a:srgbClr val="0070C0"/>
                </a:solidFill>
              </a:rPr>
              <a:t>Dronning-gitter</a:t>
            </a:r>
            <a:endParaRPr lang="da-DK" b="1" kern="0" dirty="0" smtClean="0">
              <a:solidFill>
                <a:srgbClr val="0070C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5018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AA2D49-431D-4178-8E43-F7550A68C634}" type="slidenum">
              <a:rPr lang="da-DK" altLang="da-DK">
                <a:latin typeface="Calibri" panose="020F0502020204030204" pitchFamily="34" charset="0"/>
              </a:rPr>
              <a:pPr eaLnBrk="1" hangingPunct="1"/>
              <a:t>19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9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smtClean="0"/>
              <a:t>bi-familiens styrke?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a-DK" altLang="da-DK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smtClean="0"/>
              <a:t> fodertilstand?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a-DK" altLang="da-DK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smtClean="0"/>
              <a:t> plads?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22CE03-183A-4DF0-85B8-A9232C9E984E}" type="slidenum">
              <a:rPr lang="da-DK" altLang="da-DK">
                <a:latin typeface="Calibri" panose="020F0502020204030204" pitchFamily="34" charset="0"/>
              </a:rPr>
              <a:pPr eaLnBrk="1" hangingPunct="1"/>
              <a:t>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277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553817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Dronning-gitter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a-DK" altLang="da-DK" smtClean="0"/>
              <a:t>det er nemmere at finde Dronningen når der er kun 2 magasiner at lede igennem!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a-DK" altLang="da-DK" smtClean="0"/>
              <a:t> magasiner over Dronninggitteret er kun til Honning!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Fordelen er at man ikke skal splitte yngellejet ad når honningen høstes og der fjernes magasiner og/eller tavler …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KLIK til ny magasin</a:t>
            </a: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C6C22D-4C99-4C7B-A981-4A9C10741647}" type="slidenum">
              <a:rPr lang="da-DK" altLang="da-DK">
                <a:latin typeface="Calibri" panose="020F0502020204030204" pitchFamily="34" charset="0"/>
              </a:rPr>
              <a:pPr eaLnBrk="1" hangingPunct="1"/>
              <a:t>20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6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Bemærk at dronetavlen flyttes ikke!</a:t>
            </a:r>
          </a:p>
        </p:txBody>
      </p:sp>
      <p:sp>
        <p:nvSpPr>
          <p:cNvPr id="2970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7DCF56-EEA8-493C-9FE0-B5FBBEE0B1A2}" type="slidenum">
              <a:rPr lang="da-DK" altLang="da-DK">
                <a:latin typeface="Calibri" panose="020F0502020204030204" pitchFamily="34" charset="0"/>
              </a:rPr>
              <a:pPr eaLnBrk="1" hangingPunct="1"/>
              <a:t>21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19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Bemærk at dronetavlen flyttes ikke!</a:t>
            </a:r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91170-6682-4D8F-A764-E3BD71A16248}" type="slidenum">
              <a:rPr lang="da-DK" altLang="da-DK">
                <a:latin typeface="Calibri" panose="020F0502020204030204" pitchFamily="34" charset="0"/>
              </a:rPr>
              <a:pPr eaLnBrk="1" hangingPunct="1"/>
              <a:t>22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10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Bemærk at dronetavlen flyttes ikke!</a:t>
            </a:r>
          </a:p>
        </p:txBody>
      </p:sp>
      <p:sp>
        <p:nvSpPr>
          <p:cNvPr id="317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FC5F55-0F97-45EE-8714-2467B3B3A038}" type="slidenum">
              <a:rPr lang="da-DK" altLang="da-DK">
                <a:latin typeface="Calibri" panose="020F0502020204030204" pitchFamily="34" charset="0"/>
              </a:rPr>
              <a:pPr eaLnBrk="1" hangingPunct="1"/>
              <a:t>23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66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21CA29-91B3-4B52-8788-86EAAD282854}" type="slidenum">
              <a:rPr lang="da-DK" altLang="da-DK">
                <a:latin typeface="Calibri" panose="020F0502020204030204" pitchFamily="34" charset="0"/>
              </a:rPr>
              <a:pPr eaLnBrk="1" hangingPunct="1"/>
              <a:t>24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98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da-DK" altLang="da-DK" dirty="0" smtClean="0"/>
              <a:t>Derved holdes varmen omkring yngeltavlerne og bierne går lettere op i den nye magasin og bygger videre …</a:t>
            </a:r>
          </a:p>
          <a:p>
            <a:pPr lvl="1" eaLnBrk="1" hangingPunct="1">
              <a:spcBef>
                <a:spcPct val="0"/>
              </a:spcBef>
            </a:pPr>
            <a:endParaRPr lang="da-DK" altLang="da-DK" dirty="0" smtClean="0"/>
          </a:p>
          <a:p>
            <a:pPr lvl="1" eaLnBrk="1" hangingPunct="1">
              <a:spcBef>
                <a:spcPct val="0"/>
              </a:spcBef>
            </a:pPr>
            <a:r>
              <a:rPr lang="da-DK" altLang="da-DK" dirty="0" smtClean="0"/>
              <a:t>Og så samles der ind </a:t>
            </a:r>
            <a:r>
              <a:rPr lang="da-DK" altLang="da-DK" dirty="0" smtClean="0"/>
              <a:t>i </a:t>
            </a:r>
            <a:r>
              <a:rPr lang="da-DK" altLang="da-DK" dirty="0" smtClean="0"/>
              <a:t>rene honningtavler …</a:t>
            </a:r>
          </a:p>
          <a:p>
            <a:pPr lvl="1" eaLnBrk="1" hangingPunct="1">
              <a:spcBef>
                <a:spcPct val="0"/>
              </a:spcBef>
            </a:pPr>
            <a:endParaRPr lang="da-DK" altLang="da-DK" dirty="0" smtClean="0"/>
          </a:p>
          <a:p>
            <a:pPr lvl="1" eaLnBrk="1" hangingPunct="1">
              <a:spcBef>
                <a:spcPct val="0"/>
              </a:spcBef>
            </a:pPr>
            <a:r>
              <a:rPr lang="da-DK" altLang="da-DK" dirty="0" smtClean="0"/>
              <a:t>Når ynglen er </a:t>
            </a:r>
            <a:r>
              <a:rPr lang="da-DK" altLang="da-DK" dirty="0" smtClean="0"/>
              <a:t>krøbet </a:t>
            </a:r>
            <a:r>
              <a:rPr lang="da-DK" altLang="da-DK" dirty="0" smtClean="0"/>
              <a:t>ud bliver der også fyldt  honning i disse tavler…</a:t>
            </a:r>
          </a:p>
          <a:p>
            <a:pPr lvl="1"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sz="1600" b="1" dirty="0" smtClean="0"/>
              <a:t>KLIK til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600" b="1" dirty="0" smtClean="0"/>
              <a:t>Nu kommer varmen!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="1" dirty="0" smtClean="0"/>
              <a:t>det vælter ind med nektar/pollen 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5F9357-3134-4A31-B112-F5F210FF3616}" type="slidenum">
              <a:rPr lang="da-DK" altLang="da-DK">
                <a:latin typeface="Calibri" panose="020F0502020204030204" pitchFamily="34" charset="0"/>
              </a:rPr>
              <a:pPr eaLnBrk="1" hangingPunct="1"/>
              <a:t>25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4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da-DK" altLang="da-DK" smtClean="0"/>
              <a:t>Derved holdes varmen omkring yngeltavlerne og bierne går lettere op i den nye magasin og bygger videre …</a:t>
            </a:r>
          </a:p>
          <a:p>
            <a:pPr lvl="1" eaLnBrk="1" hangingPunct="1">
              <a:spcBef>
                <a:spcPct val="0"/>
              </a:spcBef>
            </a:pPr>
            <a:endParaRPr lang="da-DK" altLang="da-DK" smtClean="0"/>
          </a:p>
          <a:p>
            <a:pPr lvl="1" eaLnBrk="1" hangingPunct="1">
              <a:spcBef>
                <a:spcPct val="0"/>
              </a:spcBef>
            </a:pPr>
            <a:r>
              <a:rPr lang="da-DK" altLang="da-DK" smtClean="0"/>
              <a:t>Og så samles der ind til rene honningtavler …</a:t>
            </a:r>
          </a:p>
          <a:p>
            <a:pPr lvl="1" eaLnBrk="1" hangingPunct="1">
              <a:spcBef>
                <a:spcPct val="0"/>
              </a:spcBef>
            </a:pPr>
            <a:endParaRPr lang="da-DK" altLang="da-DK" smtClean="0"/>
          </a:p>
          <a:p>
            <a:pPr lvl="1" eaLnBrk="1" hangingPunct="1">
              <a:spcBef>
                <a:spcPct val="0"/>
              </a:spcBef>
            </a:pPr>
            <a:r>
              <a:rPr lang="da-DK" altLang="da-DK" smtClean="0"/>
              <a:t>Når ynglen er krybet ud bliver der også fyldt  honning i disse tavler…</a:t>
            </a:r>
          </a:p>
          <a:p>
            <a:pPr lvl="1"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z="1600" b="1" smtClean="0"/>
              <a:t>KLIK til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z="1600" b="1" smtClean="0"/>
              <a:t>Nu kommer varmen!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="1" smtClean="0"/>
              <a:t>det vælter ind med nektar/pollen 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82EF14-E727-4593-9EA6-7499EF702DA9}" type="slidenum">
              <a:rPr lang="da-DK" altLang="da-DK">
                <a:latin typeface="Calibri" panose="020F0502020204030204" pitchFamily="34" charset="0"/>
              </a:rPr>
              <a:pPr eaLnBrk="1" hangingPunct="1"/>
              <a:t>26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5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z="2400" dirty="0" smtClean="0"/>
              <a:t>Men Dronningen har igen problemer med at få plads til at lægge sine æg.    Hvad gør hun så?</a:t>
            </a:r>
          </a:p>
          <a:p>
            <a:pPr eaLnBrk="1" hangingPunct="1">
              <a:spcBef>
                <a:spcPct val="0"/>
              </a:spcBef>
            </a:pPr>
            <a:endParaRPr lang="da-DK" altLang="da-DK" sz="2000" dirty="0" smtClean="0"/>
          </a:p>
          <a:p>
            <a:pPr marL="914400" lvl="1" indent="-457200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da-DK" altLang="da-DK" sz="2000" dirty="0" smtClean="0"/>
              <a:t>Holder op med at lægge flere æg 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da-DK" altLang="da-DK" sz="2000" dirty="0" smtClean="0"/>
              <a:t>	- hun går i stå…</a:t>
            </a:r>
          </a:p>
          <a:p>
            <a:pPr marL="914400" lvl="1" indent="-457200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da-DK" altLang="da-DK" sz="2000" dirty="0" smtClean="0"/>
              <a:t>Finder sig ikke i det - vil gerne sværme væk snarest …</a:t>
            </a:r>
          </a:p>
          <a:p>
            <a:pPr marL="914400" lvl="1" indent="-457200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da-DK" altLang="da-DK" sz="2000" dirty="0" smtClean="0"/>
              <a:t>Så laver bierne </a:t>
            </a:r>
            <a:r>
              <a:rPr lang="da-DK" altLang="da-DK" sz="2000" dirty="0" err="1" smtClean="0"/>
              <a:t>Dronningceller</a:t>
            </a:r>
            <a:r>
              <a:rPr lang="da-DK" altLang="da-DK" sz="2000" dirty="0" smtClean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          d) Når cellen er forseglet forlader den gamle dronning stadet med halvdelen af bierne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58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5001BC-64AF-4C70-9D64-3CC697E53902}" type="slidenum">
              <a:rPr lang="da-DK" altLang="da-DK">
                <a:latin typeface="Calibri" panose="020F0502020204030204" pitchFamily="34" charset="0"/>
              </a:rPr>
              <a:pPr eaLnBrk="1" hangingPunct="1"/>
              <a:t>27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z="2400" smtClean="0"/>
              <a:t>Men Dronningen har igen problemer med at få plads til at lægge sine æg.    Hvad gør hun så?</a:t>
            </a:r>
          </a:p>
          <a:p>
            <a:pPr eaLnBrk="1" hangingPunct="1">
              <a:spcBef>
                <a:spcPct val="0"/>
              </a:spcBef>
            </a:pPr>
            <a:endParaRPr lang="da-DK" altLang="da-DK" sz="2000" smtClean="0"/>
          </a:p>
          <a:p>
            <a:pPr marL="914400" lvl="1" indent="-457200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da-DK" altLang="da-DK" sz="2000" smtClean="0"/>
              <a:t>Holder op med at lægge flere æg </a:t>
            </a:r>
          </a:p>
          <a:p>
            <a:pPr marL="914400" lvl="1" indent="-457200" eaLnBrk="1" hangingPunct="1">
              <a:spcBef>
                <a:spcPct val="0"/>
              </a:spcBef>
            </a:pPr>
            <a:r>
              <a:rPr lang="da-DK" altLang="da-DK" sz="2000" smtClean="0"/>
              <a:t>	- hun går i stå…</a:t>
            </a:r>
          </a:p>
          <a:p>
            <a:pPr marL="914400" lvl="1" indent="-457200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da-DK" altLang="da-DK" sz="2000" smtClean="0"/>
              <a:t>Finder sig ikke i det - vil gerne sværme væk snarest …</a:t>
            </a:r>
          </a:p>
          <a:p>
            <a:pPr marL="914400" lvl="1" indent="-457200" eaLnBrk="1" hangingPunct="1">
              <a:spcBef>
                <a:spcPct val="0"/>
              </a:spcBef>
              <a:buFont typeface="Calibri" panose="020F0502020204030204" pitchFamily="34" charset="0"/>
              <a:buAutoNum type="alphaLcParenR"/>
            </a:pPr>
            <a:r>
              <a:rPr lang="da-DK" altLang="da-DK" sz="2000" smtClean="0"/>
              <a:t>Så laver bierne Dronningceller…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          d) 	Når cellen er forseglet forlader den gamle dronning stadet med halvdelen af bierne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AB5566-6652-4D19-AB7D-EA2C957DF2B1}" type="slidenum">
              <a:rPr lang="da-DK" altLang="da-DK">
                <a:latin typeface="Calibri" panose="020F0502020204030204" pitchFamily="34" charset="0"/>
              </a:rPr>
              <a:pPr eaLnBrk="1" hangingPunct="1"/>
              <a:t>28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21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15D85C-31AA-4C4F-836B-BB215AF0B5A2}" type="slidenum">
              <a:rPr lang="da-DK" altLang="da-DK">
                <a:latin typeface="Calibri" panose="020F0502020204030204" pitchFamily="34" charset="0"/>
              </a:rPr>
              <a:pPr eaLnBrk="1" hangingPunct="1"/>
              <a:t>29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4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Larver er nemmere at få øje på</a:t>
            </a:r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2910B-3839-4468-BAF9-D9D9AFDD8AEA}" type="slidenum">
              <a:rPr lang="da-DK" altLang="da-DK">
                <a:latin typeface="Calibri" panose="020F0502020204030204" pitchFamily="34" charset="0"/>
              </a:rPr>
              <a:pPr eaLnBrk="1" hangingPunct="1"/>
              <a:t>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379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364143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F69268-7461-42DD-A903-261BF04E83A4}" type="slidenum">
              <a:rPr lang="da-DK" altLang="da-DK">
                <a:latin typeface="Calibri" panose="020F0502020204030204" pitchFamily="34" charset="0"/>
              </a:rPr>
              <a:pPr eaLnBrk="1" hangingPunct="1"/>
              <a:t>30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54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da-DK" altLang="da-DK" sz="2400" smtClean="0"/>
              <a:t>Det er nu varmt nok til at man kan ’dele’ yngellejet …</a:t>
            </a:r>
          </a:p>
          <a:p>
            <a:pPr lvl="1" eaLnBrk="1" hangingPunct="1"/>
            <a:endParaRPr lang="da-DK" altLang="da-DK" sz="2400" smtClean="0"/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sz="2000" smtClean="0"/>
              <a:t>giver plads til Dronningens forsatte æglægning …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endParaRPr lang="da-DK" altLang="da-DK" sz="2000" smtClean="0"/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sz="2000" smtClean="0"/>
              <a:t> derved hindres sværmning</a:t>
            </a:r>
          </a:p>
          <a:p>
            <a:pPr lvl="2" eaLnBrk="1" hangingPunct="1"/>
            <a:endParaRPr lang="da-DK" altLang="da-DK" sz="2000" smtClean="0"/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sz="2000" smtClean="0"/>
              <a:t> den øverste kasse honning bliver snart klar til høst</a:t>
            </a:r>
            <a:endParaRPr lang="da-DK" altLang="da-DK" sz="2400" smtClean="0"/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4A3033-0379-4CE3-A54F-791D024B3B18}" type="slidenum">
              <a:rPr lang="da-DK" altLang="da-DK">
                <a:latin typeface="Calibri" panose="020F0502020204030204" pitchFamily="34" charset="0"/>
              </a:rPr>
              <a:pPr eaLnBrk="1" hangingPunct="1"/>
              <a:t>31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65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93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73ED91-0F59-4119-8CC4-D174FF5D9AF8}" type="slidenum">
              <a:rPr lang="da-DK" altLang="da-DK">
                <a:latin typeface="Calibri" panose="020F0502020204030204" pitchFamily="34" charset="0"/>
              </a:rPr>
              <a:pPr eaLnBrk="1" hangingPunct="1"/>
              <a:t>32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14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  <p:sp>
        <p:nvSpPr>
          <p:cNvPr id="11269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29AE98-D196-42DF-A47A-D469EFAF2D0F}" type="slidenum">
              <a:rPr lang="da-DK" altLang="da-DK">
                <a:latin typeface="Calibri" panose="020F0502020204030204" pitchFamily="34" charset="0"/>
              </a:rPr>
              <a:pPr eaLnBrk="1" hangingPunct="1"/>
              <a:t>33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1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2292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  <p:sp>
        <p:nvSpPr>
          <p:cNvPr id="12293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A7721E-C186-4F06-AE69-3E964F8F069C}" type="slidenum">
              <a:rPr lang="da-DK" altLang="da-DK">
                <a:latin typeface="Calibri" panose="020F0502020204030204" pitchFamily="34" charset="0"/>
              </a:rPr>
              <a:pPr eaLnBrk="1" hangingPunct="1"/>
              <a:t>34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1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3316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  <p:sp>
        <p:nvSpPr>
          <p:cNvPr id="13317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7BFAB5-20F4-4A5C-BB4F-8328C12B288B}" type="slidenum">
              <a:rPr lang="da-DK" altLang="da-DK">
                <a:latin typeface="Calibri" panose="020F0502020204030204" pitchFamily="34" charset="0"/>
              </a:rPr>
              <a:pPr eaLnBrk="1" hangingPunct="1"/>
              <a:t>35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11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a-DK" altLang="da-DK" b="1" smtClean="0"/>
              <a:t>Så kan der vises kapitel 12 fra DVD’en Biavl for Begynderne</a:t>
            </a:r>
          </a:p>
        </p:txBody>
      </p:sp>
      <p:sp>
        <p:nvSpPr>
          <p:cNvPr id="14340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  <p:sp>
        <p:nvSpPr>
          <p:cNvPr id="14341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04C2C1-62AD-4F10-B7AD-6DC80BE85A63}" type="slidenum">
              <a:rPr lang="da-DK" altLang="da-DK">
                <a:latin typeface="Calibri" panose="020F0502020204030204" pitchFamily="34" charset="0"/>
              </a:rPr>
              <a:pPr eaLnBrk="1" hangingPunct="1"/>
              <a:t>36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4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D4313-F270-44B3-8A78-FA252FCC6769}" type="slidenum">
              <a:rPr lang="da-DK" altLang="da-DK">
                <a:latin typeface="Calibri" panose="020F0502020204030204" pitchFamily="34" charset="0"/>
              </a:rPr>
              <a:pPr eaLnBrk="1" hangingPunct="1"/>
              <a:t>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482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75687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0D507F-9204-428A-A787-AB72F88B1F27}" type="slidenum">
              <a:rPr lang="da-DK" altLang="da-DK">
                <a:latin typeface="Calibri" panose="020F0502020204030204" pitchFamily="34" charset="0"/>
              </a:rPr>
              <a:pPr eaLnBrk="1" hangingPunct="1"/>
              <a:t>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584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28036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528B28-3D63-4609-ADB3-ED6606FBE640}" type="slidenum">
              <a:rPr lang="da-DK" altLang="da-DK">
                <a:latin typeface="Calibri" panose="020F0502020204030204" pitchFamily="34" charset="0"/>
              </a:rPr>
              <a:pPr eaLnBrk="1" hangingPunct="1"/>
              <a:t>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686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44957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1C42E0-9A50-413A-BB70-86BF5314882E}" type="slidenum">
              <a:rPr lang="da-DK" altLang="da-DK">
                <a:latin typeface="Calibri" panose="020F0502020204030204" pitchFamily="34" charset="0"/>
              </a:rPr>
              <a:pPr eaLnBrk="1" hangingPunct="1"/>
              <a:t>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789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90432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09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03A3B6-0226-4181-9EAE-5ABD6880E78F}" type="slidenum">
              <a:rPr lang="da-DK" altLang="da-DK">
                <a:latin typeface="Calibri" panose="020F0502020204030204" pitchFamily="34" charset="0"/>
              </a:rPr>
              <a:pPr eaLnBrk="1" hangingPunct="1"/>
              <a:t>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4096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111727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91845-60C1-4244-8C79-982E4F5CE69F}" type="slidenum">
              <a:rPr lang="da-DK" altLang="da-DK">
                <a:latin typeface="Calibri" panose="020F0502020204030204" pitchFamily="34" charset="0"/>
              </a:rPr>
              <a:pPr eaLnBrk="1" hangingPunct="1"/>
              <a:t>9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994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8476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06-10-2015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../clipboard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smtClean="0"/>
              <a:t>Repetition fra 3.aften</a:t>
            </a:r>
          </a:p>
        </p:txBody>
      </p:sp>
      <p:sp>
        <p:nvSpPr>
          <p:cNvPr id="3075" name="Undertitel 2"/>
          <p:cNvSpPr>
            <a:spLocks noGrp="1"/>
          </p:cNvSpPr>
          <p:nvPr>
            <p:ph type="subTitle" idx="1"/>
          </p:nvPr>
        </p:nvSpPr>
        <p:spPr>
          <a:xfrm>
            <a:off x="-71438" y="4786313"/>
            <a:ext cx="9001126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>
                <a:solidFill>
                  <a:schemeClr val="tx1"/>
                </a:solidFill>
              </a:rPr>
              <a:t>Mælkebøtterne blomstrer </a:t>
            </a:r>
            <a:r>
              <a:rPr lang="da-DK" altLang="da-DK" dirty="0" smtClean="0">
                <a:solidFill>
                  <a:schemeClr val="tx1"/>
                </a:solidFill>
              </a:rPr>
              <a:t>og </a:t>
            </a:r>
            <a:r>
              <a:rPr lang="da-DK" altLang="da-DK" dirty="0" smtClean="0">
                <a:solidFill>
                  <a:schemeClr val="tx1"/>
                </a:solidFill>
              </a:rPr>
              <a:t>den 1. udvidelse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>
                <a:solidFill>
                  <a:schemeClr val="tx1"/>
                </a:solidFill>
              </a:rPr>
              <a:t>Påsætning af flere magasiner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>
                <a:solidFill>
                  <a:schemeClr val="tx1"/>
                </a:solidFill>
              </a:rPr>
              <a:t>En dronning bliver til</a:t>
            </a:r>
          </a:p>
          <a:p>
            <a:pPr eaLnBrk="1" hangingPunct="1"/>
            <a:endParaRPr lang="da-DK" altLang="da-DK" dirty="0" smtClean="0">
              <a:solidFill>
                <a:schemeClr val="tx1"/>
              </a:solidFill>
            </a:endParaRPr>
          </a:p>
        </p:txBody>
      </p:sp>
      <p:pic>
        <p:nvPicPr>
          <p:cNvPr id="4" name="Billede 3" descr="PICT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380110"/>
            <a:ext cx="4214842" cy="316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913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1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2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3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4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6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2298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299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0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1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2302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3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4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5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6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7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09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10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11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12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2313" name="Text Box 5"/>
          <p:cNvSpPr txBox="1">
            <a:spLocks noChangeArrowheads="1"/>
          </p:cNvSpPr>
          <p:nvPr/>
        </p:nvSpPr>
        <p:spPr bwMode="auto">
          <a:xfrm>
            <a:off x="5715000" y="5715000"/>
            <a:ext cx="24415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1248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15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17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18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4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5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3326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7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8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29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0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1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2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3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4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5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6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3337" name="Text Box 5"/>
          <p:cNvSpPr txBox="1">
            <a:spLocks noChangeArrowheads="1"/>
          </p:cNvSpPr>
          <p:nvPr/>
        </p:nvSpPr>
        <p:spPr bwMode="auto">
          <a:xfrm>
            <a:off x="5715000" y="5715000"/>
            <a:ext cx="24415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  <p:sp>
        <p:nvSpPr>
          <p:cNvPr id="13338" name="Nedadbuet pil 26"/>
          <p:cNvSpPr>
            <a:spLocks noChangeArrowheads="1"/>
          </p:cNvSpPr>
          <p:nvPr/>
        </p:nvSpPr>
        <p:spPr bwMode="auto">
          <a:xfrm>
            <a:off x="2714625" y="2143125"/>
            <a:ext cx="4286250" cy="1071563"/>
          </a:xfrm>
          <a:prstGeom prst="curvedDownArrow">
            <a:avLst>
              <a:gd name="adj1" fmla="val 47481"/>
              <a:gd name="adj2" fmla="val 70407"/>
              <a:gd name="adj3" fmla="val 557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4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0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1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3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4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49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4350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1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2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3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4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5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6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7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8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59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4361" name="Text Box 5"/>
          <p:cNvSpPr txBox="1">
            <a:spLocks noChangeArrowheads="1"/>
          </p:cNvSpPr>
          <p:nvPr/>
        </p:nvSpPr>
        <p:spPr bwMode="auto">
          <a:xfrm>
            <a:off x="5715000" y="5715000"/>
            <a:ext cx="24415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  <p:sp>
        <p:nvSpPr>
          <p:cNvPr id="14362" name="Nedadbuet pil 25"/>
          <p:cNvSpPr>
            <a:spLocks noChangeArrowheads="1"/>
          </p:cNvSpPr>
          <p:nvPr/>
        </p:nvSpPr>
        <p:spPr bwMode="auto">
          <a:xfrm>
            <a:off x="3286125" y="2357438"/>
            <a:ext cx="4071938" cy="857250"/>
          </a:xfrm>
          <a:prstGeom prst="curvedDownArrow">
            <a:avLst>
              <a:gd name="adj1" fmla="val 47456"/>
              <a:gd name="adj2" fmla="val 70414"/>
              <a:gd name="adj3" fmla="val 557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2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4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5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3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5374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5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6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7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8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79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80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82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83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84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5385" name="Text Box 5"/>
          <p:cNvSpPr txBox="1">
            <a:spLocks noChangeArrowheads="1"/>
          </p:cNvSpPr>
          <p:nvPr/>
        </p:nvSpPr>
        <p:spPr bwMode="auto">
          <a:xfrm>
            <a:off x="5715000" y="5715000"/>
            <a:ext cx="24415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  <p:sp>
        <p:nvSpPr>
          <p:cNvPr id="15386" name="Nedadbuet pil 25"/>
          <p:cNvSpPr>
            <a:spLocks noChangeArrowheads="1"/>
          </p:cNvSpPr>
          <p:nvPr/>
        </p:nvSpPr>
        <p:spPr bwMode="auto">
          <a:xfrm>
            <a:off x="4429125" y="2500313"/>
            <a:ext cx="3357563" cy="714375"/>
          </a:xfrm>
          <a:prstGeom prst="curvedDownArrow">
            <a:avLst>
              <a:gd name="adj1" fmla="val 47479"/>
              <a:gd name="adj2" fmla="val 114367"/>
              <a:gd name="adj3" fmla="val 557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3"/>
          <p:cNvSpPr>
            <a:spLocks noChangeArrowheads="1"/>
          </p:cNvSpPr>
          <p:nvPr/>
        </p:nvSpPr>
        <p:spPr bwMode="auto">
          <a:xfrm>
            <a:off x="1552575" y="3360738"/>
            <a:ext cx="3494088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169386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88" name="Rectangle 25"/>
          <p:cNvSpPr>
            <a:spLocks noChangeArrowheads="1"/>
          </p:cNvSpPr>
          <p:nvPr/>
        </p:nvSpPr>
        <p:spPr bwMode="auto">
          <a:xfrm>
            <a:off x="2011363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89" name="Rectangle 24"/>
          <p:cNvSpPr>
            <a:spLocks noChangeArrowheads="1"/>
          </p:cNvSpPr>
          <p:nvPr/>
        </p:nvSpPr>
        <p:spPr bwMode="auto">
          <a:xfrm>
            <a:off x="2347913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268605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3022600" y="3481388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3360738" y="3481388"/>
            <a:ext cx="195262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697288" y="3481388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latin typeface="+mn-lt"/>
              <a:cs typeface="+mn-cs"/>
            </a:endParaRP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4033838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4371975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6" name="Rectangle 17"/>
          <p:cNvSpPr>
            <a:spLocks noChangeArrowheads="1"/>
          </p:cNvSpPr>
          <p:nvPr/>
        </p:nvSpPr>
        <p:spPr bwMode="auto">
          <a:xfrm>
            <a:off x="4708525" y="3481388"/>
            <a:ext cx="196850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7" name="Text Box 42"/>
          <p:cNvSpPr txBox="1">
            <a:spLocks noChangeArrowheads="1"/>
          </p:cNvSpPr>
          <p:nvPr/>
        </p:nvSpPr>
        <p:spPr bwMode="auto">
          <a:xfrm>
            <a:off x="2295525" y="5765800"/>
            <a:ext cx="2103438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Vinterleje</a:t>
            </a:r>
            <a:endParaRPr lang="da-DK" altLang="da-DK"/>
          </a:p>
        </p:txBody>
      </p: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5222875" y="3357563"/>
            <a:ext cx="3492500" cy="22542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399" name="Rectangle 36"/>
          <p:cNvSpPr>
            <a:spLocks noChangeArrowheads="1"/>
          </p:cNvSpPr>
          <p:nvPr/>
        </p:nvSpPr>
        <p:spPr bwMode="auto">
          <a:xfrm>
            <a:off x="53625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0" name="Rectangle 35"/>
          <p:cNvSpPr>
            <a:spLocks noChangeArrowheads="1"/>
          </p:cNvSpPr>
          <p:nvPr/>
        </p:nvSpPr>
        <p:spPr bwMode="auto">
          <a:xfrm>
            <a:off x="6354763" y="3448050"/>
            <a:ext cx="196850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6692900" y="3448050"/>
            <a:ext cx="195263" cy="19939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2" name="Rectangle 33"/>
          <p:cNvSpPr>
            <a:spLocks noChangeArrowheads="1"/>
          </p:cNvSpPr>
          <p:nvPr/>
        </p:nvSpPr>
        <p:spPr bwMode="auto">
          <a:xfrm>
            <a:off x="7029450" y="3448050"/>
            <a:ext cx="196850" cy="19939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3" name="Rectangle 32"/>
          <p:cNvSpPr>
            <a:spLocks noChangeArrowheads="1"/>
          </p:cNvSpPr>
          <p:nvPr/>
        </p:nvSpPr>
        <p:spPr bwMode="auto">
          <a:xfrm>
            <a:off x="7366000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4" name="Rectangle 31"/>
          <p:cNvSpPr>
            <a:spLocks noChangeArrowheads="1"/>
          </p:cNvSpPr>
          <p:nvPr/>
        </p:nvSpPr>
        <p:spPr bwMode="auto">
          <a:xfrm>
            <a:off x="770413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5" name="Rectangle 30"/>
          <p:cNvSpPr>
            <a:spLocks noChangeArrowheads="1"/>
          </p:cNvSpPr>
          <p:nvPr/>
        </p:nvSpPr>
        <p:spPr bwMode="auto">
          <a:xfrm>
            <a:off x="8040688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6" name="Rectangle 29"/>
          <p:cNvSpPr>
            <a:spLocks noChangeArrowheads="1"/>
          </p:cNvSpPr>
          <p:nvPr/>
        </p:nvSpPr>
        <p:spPr bwMode="auto">
          <a:xfrm>
            <a:off x="837882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7" name="Rectangle 28"/>
          <p:cNvSpPr>
            <a:spLocks noChangeArrowheads="1"/>
          </p:cNvSpPr>
          <p:nvPr/>
        </p:nvSpPr>
        <p:spPr bwMode="auto">
          <a:xfrm>
            <a:off x="5680075" y="3448050"/>
            <a:ext cx="196850" cy="199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8" name="Rectangle 27"/>
          <p:cNvSpPr>
            <a:spLocks noChangeArrowheads="1"/>
          </p:cNvSpPr>
          <p:nvPr/>
        </p:nvSpPr>
        <p:spPr bwMode="auto">
          <a:xfrm>
            <a:off x="6018213" y="3448050"/>
            <a:ext cx="196850" cy="1993900"/>
          </a:xfrm>
          <a:prstGeom prst="rect">
            <a:avLst/>
          </a:prstGeom>
          <a:solidFill>
            <a:srgbClr val="CA8C1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16409" name="Text Box 5"/>
          <p:cNvSpPr txBox="1">
            <a:spLocks noChangeArrowheads="1"/>
          </p:cNvSpPr>
          <p:nvPr/>
        </p:nvSpPr>
        <p:spPr bwMode="auto">
          <a:xfrm>
            <a:off x="5715000" y="5715000"/>
            <a:ext cx="2441575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1400" b="1">
                <a:latin typeface="Verdana" panose="020B0604030504040204" pitchFamily="34" charset="0"/>
              </a:rPr>
              <a:t>Nyt magasin</a:t>
            </a:r>
            <a:endParaRPr lang="da-DK" altLang="da-DK"/>
          </a:p>
        </p:txBody>
      </p:sp>
      <p:sp>
        <p:nvSpPr>
          <p:cNvPr id="28" name="Bøjet pil 27"/>
          <p:cNvSpPr/>
          <p:nvPr/>
        </p:nvSpPr>
        <p:spPr bwMode="auto">
          <a:xfrm flipH="1">
            <a:off x="5072063" y="1571625"/>
            <a:ext cx="2071687" cy="157162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8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 noChangeAspect="1"/>
          </p:cNvGrpSpPr>
          <p:nvPr/>
        </p:nvGrpSpPr>
        <p:grpSpPr bwMode="auto">
          <a:xfrm>
            <a:off x="1387475" y="500063"/>
            <a:ext cx="6327775" cy="5719762"/>
            <a:chOff x="1914" y="3824"/>
            <a:chExt cx="7444" cy="6729"/>
          </a:xfrm>
        </p:grpSpPr>
        <p:sp>
          <p:nvSpPr>
            <p:cNvPr id="17415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914" y="3824"/>
              <a:ext cx="7444" cy="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7416" name="Group 2"/>
            <p:cNvGrpSpPr>
              <a:grpSpLocks/>
            </p:cNvGrpSpPr>
            <p:nvPr/>
          </p:nvGrpSpPr>
          <p:grpSpPr bwMode="auto">
            <a:xfrm>
              <a:off x="2109" y="3937"/>
              <a:ext cx="7117" cy="6506"/>
              <a:chOff x="1155" y="1521"/>
              <a:chExt cx="6459" cy="8280"/>
            </a:xfrm>
          </p:grpSpPr>
          <p:sp>
            <p:nvSpPr>
              <p:cNvPr id="17417" name="Rectangle 43"/>
              <p:cNvSpPr>
                <a:spLocks noChangeArrowheads="1"/>
              </p:cNvSpPr>
              <p:nvPr/>
            </p:nvSpPr>
            <p:spPr bwMode="auto">
              <a:xfrm>
                <a:off x="1155" y="5661"/>
                <a:ext cx="3729" cy="337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grpSp>
            <p:nvGrpSpPr>
              <p:cNvPr id="17418" name="Group 3"/>
              <p:cNvGrpSpPr>
                <a:grpSpLocks/>
              </p:cNvGrpSpPr>
              <p:nvPr/>
            </p:nvGrpSpPr>
            <p:grpSpPr bwMode="auto">
              <a:xfrm>
                <a:off x="1155" y="1521"/>
                <a:ext cx="6459" cy="8280"/>
                <a:chOff x="1185" y="1521"/>
                <a:chExt cx="6459" cy="8280"/>
              </a:xfrm>
            </p:grpSpPr>
            <p:sp>
              <p:nvSpPr>
                <p:cNvPr id="1741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978" y="9261"/>
                  <a:ext cx="2246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a-DK" altLang="da-DK" sz="1400" b="1">
                      <a:latin typeface="Verdana" panose="020B0604030504040204" pitchFamily="34" charset="0"/>
                    </a:rPr>
                    <a:t>Vinterleje</a:t>
                  </a:r>
                  <a:endParaRPr lang="da-DK" altLang="da-DK"/>
                </a:p>
              </p:txBody>
            </p:sp>
            <p:grpSp>
              <p:nvGrpSpPr>
                <p:cNvPr id="17420" name="Group 4"/>
                <p:cNvGrpSpPr>
                  <a:grpSpLocks/>
                </p:cNvGrpSpPr>
                <p:nvPr/>
              </p:nvGrpSpPr>
              <p:grpSpPr bwMode="auto">
                <a:xfrm>
                  <a:off x="1185" y="1521"/>
                  <a:ext cx="6459" cy="7305"/>
                  <a:chOff x="1155" y="1521"/>
                  <a:chExt cx="6459" cy="7305"/>
                </a:xfrm>
              </p:grpSpPr>
              <p:grpSp>
                <p:nvGrpSpPr>
                  <p:cNvPr id="1742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155" y="2286"/>
                    <a:ext cx="6459" cy="6540"/>
                    <a:chOff x="1155" y="2286"/>
                    <a:chExt cx="6459" cy="6540"/>
                  </a:xfrm>
                </p:grpSpPr>
                <p:sp>
                  <p:nvSpPr>
                    <p:cNvPr id="17423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14" y="4761"/>
                      <a:ext cx="1800" cy="4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da-DK" altLang="da-DK" sz="1100" b="1">
                          <a:latin typeface="Verdana" panose="020B0604030504040204" pitchFamily="34" charset="0"/>
                        </a:rPr>
                        <a:t>Kunsttavler</a:t>
                      </a:r>
                      <a:endParaRPr lang="da-DK" altLang="da-DK"/>
                    </a:p>
                  </p:txBody>
                </p:sp>
                <p:grpSp>
                  <p:nvGrpSpPr>
                    <p:cNvPr id="17424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5" y="2286"/>
                      <a:ext cx="6459" cy="6540"/>
                      <a:chOff x="1155" y="2286"/>
                      <a:chExt cx="6459" cy="6540"/>
                    </a:xfrm>
                  </p:grpSpPr>
                  <p:sp>
                    <p:nvSpPr>
                      <p:cNvPr id="17425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14" y="3861"/>
                        <a:ext cx="1800" cy="470"/>
                      </a:xfrm>
                      <a:prstGeom prst="rect">
                        <a:avLst/>
                      </a:prstGeom>
                      <a:solidFill>
                        <a:srgbClr val="CA8C1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da-DK" altLang="da-DK" sz="1100" b="1">
                            <a:latin typeface="Verdana" panose="020B0604030504040204" pitchFamily="34" charset="0"/>
                          </a:rPr>
                          <a:t>Fodertavler</a:t>
                        </a:r>
                        <a:endParaRPr lang="da-DK" altLang="da-DK"/>
                      </a:p>
                    </p:txBody>
                  </p:sp>
                  <p:grpSp>
                    <p:nvGrpSpPr>
                      <p:cNvPr id="17426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5" y="2286"/>
                        <a:ext cx="6459" cy="6540"/>
                        <a:chOff x="1155" y="2286"/>
                        <a:chExt cx="6459" cy="6540"/>
                      </a:xfrm>
                    </p:grpSpPr>
                    <p:sp>
                      <p:nvSpPr>
                        <p:cNvPr id="17427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14" y="3031"/>
                          <a:ext cx="1800" cy="470"/>
                        </a:xfrm>
                        <a:prstGeom prst="rect">
                          <a:avLst/>
                        </a:prstGeom>
                        <a:solidFill>
                          <a:srgbClr val="33CC33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da-DK" altLang="da-DK" sz="1100" b="1">
                              <a:latin typeface="Verdana" panose="020B0604030504040204" pitchFamily="34" charset="0"/>
                            </a:rPr>
                            <a:t>Dronetavle</a:t>
                          </a:r>
                          <a:endParaRPr lang="da-DK" altLang="da-DK"/>
                        </a:p>
                      </p:txBody>
                    </p:sp>
                    <p:grpSp>
                      <p:nvGrpSpPr>
                        <p:cNvPr id="1742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5" y="2286"/>
                          <a:ext cx="6459" cy="6540"/>
                          <a:chOff x="1155" y="2286"/>
                          <a:chExt cx="6459" cy="6540"/>
                        </a:xfrm>
                      </p:grpSpPr>
                      <p:sp>
                        <p:nvSpPr>
                          <p:cNvPr id="17429" name="Text Box 3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14" y="2286"/>
                            <a:ext cx="1800" cy="470"/>
                          </a:xfrm>
                          <a:prstGeom prst="rect">
                            <a:avLst/>
                          </a:prstGeom>
                          <a:solidFill>
                            <a:srgbClr val="76923C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da-DK" altLang="da-DK" sz="1100" b="1">
                                <a:latin typeface="Verdana" panose="020B0604030504040204" pitchFamily="34" charset="0"/>
                              </a:rPr>
                              <a:t>Yngeltavler</a:t>
                            </a:r>
                            <a:endParaRPr lang="da-DK" altLang="da-DK"/>
                          </a:p>
                        </p:txBody>
                      </p:sp>
                      <p:grpSp>
                        <p:nvGrpSpPr>
                          <p:cNvPr id="17430" name="Group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55" y="2286"/>
                            <a:ext cx="4659" cy="6540"/>
                            <a:chOff x="1155" y="2286"/>
                            <a:chExt cx="4659" cy="6540"/>
                          </a:xfrm>
                        </p:grpSpPr>
                        <p:sp>
                          <p:nvSpPr>
                            <p:cNvPr id="17431" name="Rectangle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55" y="2286"/>
                              <a:ext cx="3729" cy="337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2" name="Rectangl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05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3" name="Rectangle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4" name="Rectangle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2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5" name="Rectangl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8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33CC33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6" name="Rectangle 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4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7" name="Rectangle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8" name="Rectangle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6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39" name="Rectangle 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0" name="Rectangle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1" name="Rectangle 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04" y="242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2" name="Rectangl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05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3" name="Rectangle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4" y="5841"/>
                              <a:ext cx="210" cy="298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4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0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5" name="Rectangle 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6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6" name="Rectangle 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2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76923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7" name="Rectangl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8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8" name="Rectangle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4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CA8C1C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49" name="Rectangl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04" y="5841"/>
                              <a:ext cx="210" cy="298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50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6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51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24" y="5841"/>
                              <a:ext cx="210" cy="2985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da-DK" altLang="da-DK"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17452" name="AutoShape 1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2904" y="2541"/>
                              <a:ext cx="2880" cy="54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7453" name="AutoShape 1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324" y="3321"/>
                              <a:ext cx="2490" cy="54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7454" name="AutoShape 1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764" y="4941"/>
                              <a:ext cx="1020" cy="29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7455" name="AutoShape 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684" y="4041"/>
                              <a:ext cx="2130" cy="198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7456" name="AutoShape 1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3654" y="4041"/>
                              <a:ext cx="2130" cy="541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7457" name="AutoShape 1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4434" y="4941"/>
                              <a:ext cx="1380" cy="180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</p:grpSp>
              </p:grpSp>
              <p:sp>
                <p:nvSpPr>
                  <p:cNvPr id="1742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" y="1521"/>
                    <a:ext cx="2606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da-DK" altLang="da-DK" sz="1400" b="1">
                        <a:latin typeface="Verdana" panose="020B0604030504040204" pitchFamily="34" charset="0"/>
                      </a:rPr>
                      <a:t>Nyt magasin</a:t>
                    </a:r>
                    <a:endParaRPr lang="da-DK" altLang="da-DK"/>
                  </a:p>
                </p:txBody>
              </p:sp>
            </p:grpSp>
          </p:grpSp>
        </p:grpSp>
      </p:grpSp>
      <p:sp>
        <p:nvSpPr>
          <p:cNvPr id="48" name="Kombinationstegning 47"/>
          <p:cNvSpPr/>
          <p:nvPr/>
        </p:nvSpPr>
        <p:spPr bwMode="auto">
          <a:xfrm>
            <a:off x="2214546" y="1142984"/>
            <a:ext cx="1643074" cy="4429156"/>
          </a:xfrm>
          <a:custGeom>
            <a:avLst/>
            <a:gdLst>
              <a:gd name="connsiteX0" fmla="*/ 0 w 2214578"/>
              <a:gd name="connsiteY0" fmla="*/ 2214578 h 4429156"/>
              <a:gd name="connsiteX1" fmla="*/ 116900 w 2214578"/>
              <a:gd name="connsiteY1" fmla="*/ 1224188 h 4429156"/>
              <a:gd name="connsiteX2" fmla="*/ 1107293 w 2214578"/>
              <a:gd name="connsiteY2" fmla="*/ 2 h 4429156"/>
              <a:gd name="connsiteX3" fmla="*/ 2097680 w 2214578"/>
              <a:gd name="connsiteY3" fmla="*/ 1224193 h 4429156"/>
              <a:gd name="connsiteX4" fmla="*/ 2214579 w 2214578"/>
              <a:gd name="connsiteY4" fmla="*/ 2214582 h 4429156"/>
              <a:gd name="connsiteX5" fmla="*/ 2097679 w 2214578"/>
              <a:gd name="connsiteY5" fmla="*/ 3204972 h 4429156"/>
              <a:gd name="connsiteX6" fmla="*/ 1107288 w 2214578"/>
              <a:gd name="connsiteY6" fmla="*/ 4429160 h 4429156"/>
              <a:gd name="connsiteX7" fmla="*/ 116900 w 2214578"/>
              <a:gd name="connsiteY7" fmla="*/ 3204970 h 4429156"/>
              <a:gd name="connsiteX8" fmla="*/ 1 w 2214578"/>
              <a:gd name="connsiteY8" fmla="*/ 2214581 h 4429156"/>
              <a:gd name="connsiteX9" fmla="*/ 0 w 2214578"/>
              <a:gd name="connsiteY9" fmla="*/ 2214578 h 442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78" h="4429156">
                <a:moveTo>
                  <a:pt x="0" y="2214578"/>
                </a:moveTo>
                <a:cubicBezTo>
                  <a:pt x="0" y="1870775"/>
                  <a:pt x="40023" y="1531694"/>
                  <a:pt x="116900" y="1224188"/>
                </a:cubicBezTo>
                <a:cubicBezTo>
                  <a:pt x="304467" y="473923"/>
                  <a:pt x="687882" y="-1"/>
                  <a:pt x="1107293" y="2"/>
                </a:cubicBezTo>
                <a:cubicBezTo>
                  <a:pt x="1526703" y="4"/>
                  <a:pt x="1910115" y="473930"/>
                  <a:pt x="2097680" y="1224193"/>
                </a:cubicBezTo>
                <a:cubicBezTo>
                  <a:pt x="2174556" y="1531699"/>
                  <a:pt x="2214579" y="1870780"/>
                  <a:pt x="2214579" y="2214582"/>
                </a:cubicBezTo>
                <a:cubicBezTo>
                  <a:pt x="2214579" y="2558385"/>
                  <a:pt x="2174556" y="2897466"/>
                  <a:pt x="2097679" y="3204972"/>
                </a:cubicBezTo>
                <a:cubicBezTo>
                  <a:pt x="1910113" y="3955236"/>
                  <a:pt x="1526699" y="4429161"/>
                  <a:pt x="1107288" y="4429160"/>
                </a:cubicBezTo>
                <a:cubicBezTo>
                  <a:pt x="687878" y="4429159"/>
                  <a:pt x="304465" y="3955234"/>
                  <a:pt x="116900" y="3204970"/>
                </a:cubicBezTo>
                <a:cubicBezTo>
                  <a:pt x="40024" y="2897464"/>
                  <a:pt x="1" y="2558383"/>
                  <a:pt x="1" y="2214581"/>
                </a:cubicBezTo>
                <a:cubicBezTo>
                  <a:pt x="1" y="2214580"/>
                  <a:pt x="0" y="2214579"/>
                  <a:pt x="0" y="2214578"/>
                </a:cubicBezTo>
                <a:close/>
              </a:path>
            </a:pathLst>
          </a:custGeom>
          <a:gradFill flip="none" rotWithShape="1">
            <a:gsLst>
              <a:gs pos="58000">
                <a:srgbClr val="FF0000">
                  <a:alpha val="38000"/>
                </a:srgbClr>
              </a:gs>
              <a:gs pos="70000">
                <a:srgbClr val="FF0300">
                  <a:alpha val="33000"/>
                </a:srgbClr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  <p:sp>
        <p:nvSpPr>
          <p:cNvPr id="17414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44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00125" y="559249"/>
            <a:ext cx="714375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Der er æg og larver = Dronning</a:t>
            </a:r>
          </a:p>
        </p:txBody>
      </p:sp>
      <p:pic>
        <p:nvPicPr>
          <p:cNvPr id="6" name="Billede 5" descr="Untitled-56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t="-2558" r="-4435"/>
          <a:stretch>
            <a:fillRect/>
          </a:stretch>
        </p:blipFill>
        <p:spPr>
          <a:xfrm>
            <a:off x="3152775" y="1273624"/>
            <a:ext cx="256222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500063" y="1345062"/>
            <a:ext cx="2500312" cy="285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345062"/>
            <a:ext cx="25003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8" name="Tekstboks 8"/>
          <p:cNvSpPr txBox="1">
            <a:spLocks noChangeArrowheads="1"/>
          </p:cNvSpPr>
          <p:nvPr/>
        </p:nvSpPr>
        <p:spPr bwMode="auto">
          <a:xfrm>
            <a:off x="857250" y="4273999"/>
            <a:ext cx="7429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Er der nok foder?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400" dirty="0">
                <a:latin typeface="Calibri" panose="020F0502020204030204" pitchFamily="34" charset="0"/>
              </a:rPr>
              <a:t> </a:t>
            </a:r>
            <a:r>
              <a:rPr lang="da-DK" altLang="da-DK" sz="2000" dirty="0">
                <a:latin typeface="Calibri" panose="020F0502020204030204" pitchFamily="34" charset="0"/>
              </a:rPr>
              <a:t>Måske skal man flytte en fodertavle frem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>
                <a:latin typeface="Calibri" panose="020F0502020204030204" pitchFamily="34" charset="0"/>
              </a:rPr>
              <a:t>Måske give et par liter 60% sukkeropløsning</a:t>
            </a:r>
          </a:p>
          <a:p>
            <a:pPr algn="ctr" eaLnBrk="1" hangingPunct="1"/>
            <a:r>
              <a:rPr lang="da-DK" altLang="da-DK" dirty="0">
                <a:latin typeface="Calibri" panose="020F0502020204030204" pitchFamily="34" charset="0"/>
              </a:rPr>
              <a:t>(2 dele vand/3 dele sukker) 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 dirty="0">
                <a:latin typeface="Calibri" panose="020F0502020204030204" pitchFamily="34" charset="0"/>
              </a:rPr>
              <a:t>Eller et par liter Invertsukker (flydende </a:t>
            </a:r>
            <a:r>
              <a:rPr lang="da-DK" altLang="da-DK" sz="2000" dirty="0" err="1">
                <a:latin typeface="Calibri" panose="020F0502020204030204" pitchFamily="34" charset="0"/>
              </a:rPr>
              <a:t>Apifonda</a:t>
            </a:r>
            <a:r>
              <a:rPr lang="da-DK" altLang="da-DK" sz="2000" dirty="0">
                <a:latin typeface="Calibri" panose="020F0502020204030204" pitchFamily="34" charset="0"/>
              </a:rPr>
              <a:t>)</a:t>
            </a:r>
          </a:p>
          <a:p>
            <a:pPr algn="ctr" eaLnBrk="1" hangingPunct="1"/>
            <a:r>
              <a:rPr lang="da-DK" altLang="da-DK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Men pas på røveri!!! </a:t>
            </a:r>
          </a:p>
          <a:p>
            <a:pPr algn="ctr" eaLnBrk="1" hangingPunct="1"/>
            <a:r>
              <a:rPr lang="da-DK" alt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Flyvehullet indsnævres til et par cm.</a:t>
            </a:r>
          </a:p>
        </p:txBody>
      </p:sp>
    </p:spTree>
    <p:extLst>
      <p:ext uri="{BB962C8B-B14F-4D97-AF65-F5344CB8AC3E}">
        <p14:creationId xmlns:p14="http://schemas.microsoft.com/office/powerpoint/2010/main" val="403188645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033819"/>
            <a:ext cx="7772400" cy="96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600" dirty="0" smtClean="0"/>
              <a:t>Hvis familien er svag </a:t>
            </a:r>
            <a:br>
              <a:rPr lang="da-DK" sz="3600" dirty="0" smtClean="0"/>
            </a:br>
            <a:r>
              <a:rPr lang="da-DK" sz="3600" dirty="0" smtClean="0"/>
              <a:t>og har mistet sin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9459" name="Pladsholder til indhold 2"/>
          <p:cNvSpPr>
            <a:spLocks noGrp="1"/>
          </p:cNvSpPr>
          <p:nvPr>
            <p:ph sz="half" idx="1"/>
          </p:nvPr>
        </p:nvSpPr>
        <p:spPr>
          <a:xfrm>
            <a:off x="285750" y="1785938"/>
            <a:ext cx="4643438" cy="4857750"/>
          </a:xfrm>
        </p:spPr>
        <p:txBody>
          <a:bodyPr/>
          <a:lstStyle/>
          <a:p>
            <a:pPr eaLnBrk="1" hangingPunct="1"/>
            <a:r>
              <a:rPr lang="da-DK" altLang="da-DK" sz="2000" dirty="0" smtClean="0"/>
              <a:t>En sund lille familie som er blevet </a:t>
            </a:r>
            <a:r>
              <a:rPr lang="da-DK" altLang="da-DK" sz="2000" i="1" dirty="0" smtClean="0"/>
              <a:t>Dronningeløs</a:t>
            </a:r>
            <a:r>
              <a:rPr lang="da-DK" altLang="da-DK" sz="2000" dirty="0" smtClean="0"/>
              <a:t> </a:t>
            </a:r>
            <a:r>
              <a:rPr lang="da-DK" altLang="da-DK" sz="2000" dirty="0" smtClean="0"/>
              <a:t>kan forenes med en anden stærk familie der </a:t>
            </a:r>
            <a:r>
              <a:rPr lang="da-DK" altLang="da-DK" sz="2000" b="1" i="1" dirty="0" smtClean="0"/>
              <a:t>har</a:t>
            </a:r>
            <a:r>
              <a:rPr lang="da-DK" altLang="da-DK" sz="2000" dirty="0" smtClean="0"/>
              <a:t> en dronning ved brug af: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400" dirty="0" smtClean="0"/>
              <a:t>		</a:t>
            </a:r>
            <a:r>
              <a:rPr lang="da-DK" altLang="da-DK" dirty="0" smtClean="0">
                <a:solidFill>
                  <a:srgbClr val="002060"/>
                </a:solidFill>
              </a:rPr>
              <a:t>’</a:t>
            </a:r>
            <a:r>
              <a:rPr lang="da-DK" altLang="da-DK" i="1" dirty="0" smtClean="0">
                <a:solidFill>
                  <a:srgbClr val="002060"/>
                </a:solidFill>
              </a:rPr>
              <a:t>Avispapirsmetoden’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000" dirty="0" smtClean="0"/>
          </a:p>
          <a:p>
            <a:pPr eaLnBrk="1" hangingPunct="1"/>
            <a:r>
              <a:rPr lang="da-DK" altLang="da-DK" sz="2000" dirty="0" smtClean="0"/>
              <a:t>Hvis man er i tvivl?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000" dirty="0" smtClean="0"/>
              <a:t>	Vent til næste gang hvor det er blevet lidt varmere.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000" dirty="0" smtClean="0"/>
              <a:t>	På det tidspunkt kan man kigge lidt forsigtigt i yngellejet for at se om der er æg/larver = der er en dronning.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i="1" dirty="0" smtClean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i="1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5357813" y="3643313"/>
            <a:ext cx="2571750" cy="1714500"/>
            <a:chOff x="1616" y="12145"/>
            <a:chExt cx="4851" cy="3465"/>
          </a:xfrm>
        </p:grpSpPr>
        <p:sp>
          <p:nvSpPr>
            <p:cNvPr id="19476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7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8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9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0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1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2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3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4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5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86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19461" name="Group 14"/>
          <p:cNvGrpSpPr>
            <a:grpSpLocks/>
          </p:cNvGrpSpPr>
          <p:nvPr/>
        </p:nvGrpSpPr>
        <p:grpSpPr bwMode="auto">
          <a:xfrm>
            <a:off x="5357813" y="1928813"/>
            <a:ext cx="2571750" cy="1639887"/>
            <a:chOff x="1616" y="8680"/>
            <a:chExt cx="4851" cy="3465"/>
          </a:xfrm>
        </p:grpSpPr>
        <p:sp>
          <p:nvSpPr>
            <p:cNvPr id="19465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66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67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68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69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0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1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2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3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4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9475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19462" name="Opadbuet bånd 29"/>
          <p:cNvSpPr>
            <a:spLocks noChangeArrowheads="1"/>
          </p:cNvSpPr>
          <p:nvPr/>
        </p:nvSpPr>
        <p:spPr bwMode="auto">
          <a:xfrm>
            <a:off x="4643438" y="3571875"/>
            <a:ext cx="4143375" cy="71438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5500688" y="5357813"/>
            <a:ext cx="2571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50" dirty="0">
                <a:latin typeface="+mn-lt"/>
                <a:cs typeface="+mn-cs"/>
              </a:rPr>
              <a:t>Den stærke familie med en dronning</a:t>
            </a:r>
          </a:p>
        </p:txBody>
      </p:sp>
      <p:cxnSp>
        <p:nvCxnSpPr>
          <p:cNvPr id="19464" name="Lige pilforbindelse 32"/>
          <p:cNvCxnSpPr>
            <a:cxnSpLocks noChangeShapeType="1"/>
          </p:cNvCxnSpPr>
          <p:nvPr/>
        </p:nvCxnSpPr>
        <p:spPr bwMode="auto">
          <a:xfrm>
            <a:off x="4143375" y="3357563"/>
            <a:ext cx="785813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235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685800" y="978503"/>
            <a:ext cx="7772400" cy="96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600" dirty="0" smtClean="0"/>
              <a:t>Hvis familien er svag </a:t>
            </a:r>
            <a:br>
              <a:rPr lang="da-DK" sz="3600" dirty="0" smtClean="0"/>
            </a:br>
            <a:r>
              <a:rPr lang="da-DK" sz="3600" dirty="0" smtClean="0"/>
              <a:t>men stadig har en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28" name="Pladsholder til indhold 2"/>
          <p:cNvSpPr>
            <a:spLocks noGrp="1"/>
          </p:cNvSpPr>
          <p:nvPr>
            <p:ph sz="half" idx="1"/>
          </p:nvPr>
        </p:nvSpPr>
        <p:spPr>
          <a:xfrm>
            <a:off x="428625" y="1785938"/>
            <a:ext cx="4429125" cy="4286250"/>
          </a:xfrm>
        </p:spPr>
        <p:txBody>
          <a:bodyPr/>
          <a:lstStyle/>
          <a:p>
            <a:pPr eaLnBrk="1" hangingPunct="1"/>
            <a:r>
              <a:rPr lang="da-DK" altLang="da-DK" sz="2400" dirty="0" smtClean="0"/>
              <a:t>En stærk og en svag familie – begge med en dronning kan hjælpe hinanden hvis man bruger et såkaldt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400" dirty="0" smtClean="0"/>
              <a:t>		Dronning-gitter</a:t>
            </a:r>
          </a:p>
          <a:p>
            <a:pPr eaLnBrk="1" hangingPunct="1"/>
            <a:endParaRPr lang="da-DK" altLang="da-DK" sz="2400" dirty="0" smtClean="0"/>
          </a:p>
          <a:p>
            <a:pPr eaLnBrk="1" hangingPunct="1"/>
            <a:endParaRPr lang="da-DK" altLang="da-DK" sz="2400" dirty="0" smtClean="0"/>
          </a:p>
          <a:p>
            <a:pPr eaLnBrk="1" hangingPunct="1"/>
            <a:r>
              <a:rPr lang="da-DK" altLang="da-DK" sz="2400" dirty="0" smtClean="0"/>
              <a:t>Den svage familie får varme</a:t>
            </a:r>
          </a:p>
          <a:p>
            <a:pPr eaLnBrk="1" hangingPunct="1"/>
            <a:r>
              <a:rPr lang="da-DK" altLang="da-DK" sz="2400" dirty="0" smtClean="0"/>
              <a:t>Bierne </a:t>
            </a:r>
            <a:r>
              <a:rPr lang="da-DK" altLang="da-DK" sz="2400" dirty="0" smtClean="0"/>
              <a:t>fra den stærke familie kan hjælpe med fodring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400" dirty="0" smtClean="0"/>
          </a:p>
        </p:txBody>
      </p:sp>
      <p:sp>
        <p:nvSpPr>
          <p:cNvPr id="1029" name="AutoShape 27"/>
          <p:cNvSpPr>
            <a:spLocks/>
          </p:cNvSpPr>
          <p:nvPr/>
        </p:nvSpPr>
        <p:spPr bwMode="auto">
          <a:xfrm>
            <a:off x="5286375" y="3568700"/>
            <a:ext cx="2714625" cy="74613"/>
          </a:xfrm>
          <a:prstGeom prst="borderCallout1">
            <a:avLst>
              <a:gd name="adj1" fmla="val 200000"/>
              <a:gd name="adj2" fmla="val 3708"/>
              <a:gd name="adj3" fmla="val 217463"/>
              <a:gd name="adj4" fmla="val 9915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cxnSp>
        <p:nvCxnSpPr>
          <p:cNvPr id="1030" name="Lige pilforbindelse 35"/>
          <p:cNvCxnSpPr>
            <a:cxnSpLocks noChangeShapeType="1"/>
            <a:endCxn id="1029" idx="2"/>
          </p:cNvCxnSpPr>
          <p:nvPr/>
        </p:nvCxnSpPr>
        <p:spPr bwMode="auto">
          <a:xfrm>
            <a:off x="3357563" y="3571875"/>
            <a:ext cx="1928812" cy="33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1" name="Group 2"/>
          <p:cNvGrpSpPr>
            <a:grpSpLocks/>
          </p:cNvGrpSpPr>
          <p:nvPr/>
        </p:nvGrpSpPr>
        <p:grpSpPr bwMode="auto">
          <a:xfrm>
            <a:off x="5357813" y="3711575"/>
            <a:ext cx="2571750" cy="1714500"/>
            <a:chOff x="1616" y="12145"/>
            <a:chExt cx="4851" cy="3465"/>
          </a:xfrm>
        </p:grpSpPr>
        <p:sp>
          <p:nvSpPr>
            <p:cNvPr id="1048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9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0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1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2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3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4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5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6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7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58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1032" name="Group 14"/>
          <p:cNvGrpSpPr>
            <a:grpSpLocks/>
          </p:cNvGrpSpPr>
          <p:nvPr/>
        </p:nvGrpSpPr>
        <p:grpSpPr bwMode="auto">
          <a:xfrm>
            <a:off x="5357813" y="1928813"/>
            <a:ext cx="2571750" cy="1639887"/>
            <a:chOff x="1616" y="8680"/>
            <a:chExt cx="4851" cy="3465"/>
          </a:xfrm>
        </p:grpSpPr>
        <p:sp>
          <p:nvSpPr>
            <p:cNvPr id="1037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38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39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0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1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2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3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4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5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6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1047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1033" name="Opadbuet bånd 65"/>
          <p:cNvSpPr>
            <a:spLocks noChangeArrowheads="1"/>
          </p:cNvSpPr>
          <p:nvPr/>
        </p:nvSpPr>
        <p:spPr bwMode="auto">
          <a:xfrm>
            <a:off x="4643438" y="3640138"/>
            <a:ext cx="4143375" cy="71437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67" name="Tekstboks 66"/>
          <p:cNvSpPr txBox="1"/>
          <p:nvPr/>
        </p:nvSpPr>
        <p:spPr>
          <a:xfrm>
            <a:off x="5500688" y="5426075"/>
            <a:ext cx="25717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50" dirty="0">
                <a:latin typeface="+mn-lt"/>
                <a:cs typeface="+mn-cs"/>
              </a:rPr>
              <a:t>Den stærke familie med en dronning</a:t>
            </a:r>
          </a:p>
        </p:txBody>
      </p:sp>
      <p:sp>
        <p:nvSpPr>
          <p:cNvPr id="1035" name="Tekstboks 69"/>
          <p:cNvSpPr txBox="1">
            <a:spLocks noChangeArrowheads="1"/>
          </p:cNvSpPr>
          <p:nvPr/>
        </p:nvSpPr>
        <p:spPr bwMode="auto">
          <a:xfrm>
            <a:off x="3214688" y="3987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>
                <a:latin typeface="Calibri" panose="020F0502020204030204" pitchFamily="34" charset="0"/>
              </a:rPr>
              <a:t>avispapir</a:t>
            </a:r>
          </a:p>
        </p:txBody>
      </p:sp>
      <p:cxnSp>
        <p:nvCxnSpPr>
          <p:cNvPr id="1036" name="Lige pilforbindelse 71"/>
          <p:cNvCxnSpPr>
            <a:cxnSpLocks noChangeShapeType="1"/>
          </p:cNvCxnSpPr>
          <p:nvPr/>
        </p:nvCxnSpPr>
        <p:spPr bwMode="auto">
          <a:xfrm flipV="1">
            <a:off x="4214813" y="3783013"/>
            <a:ext cx="642937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7938" y="34028063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47938" y="34028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53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0497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8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9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0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1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2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3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4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5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6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507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0483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0486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88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89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0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1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2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3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4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5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0496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52" name="Titel 1"/>
          <p:cNvSpPr txBox="1">
            <a:spLocks/>
          </p:cNvSpPr>
          <p:nvPr/>
        </p:nvSpPr>
        <p:spPr>
          <a:xfrm>
            <a:off x="559253" y="1013623"/>
            <a:ext cx="8286750" cy="1214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Hvordan man giver mere plads…(2) </a:t>
            </a:r>
          </a:p>
          <a:p>
            <a:pPr algn="ctr">
              <a:defRPr/>
            </a:pPr>
            <a:endParaRPr lang="da-DK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487816" y="1870873"/>
            <a:ext cx="8501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3600" b="1" kern="0" dirty="0">
                <a:solidFill>
                  <a:srgbClr val="0070C0"/>
                </a:solidFill>
                <a:latin typeface="+mn-lt"/>
                <a:cs typeface="+mn-cs"/>
              </a:rPr>
              <a:t>Et ekstra magasin + </a:t>
            </a:r>
            <a:r>
              <a:rPr lang="da-DK" sz="3600" b="1" kern="0" dirty="0" err="1">
                <a:solidFill>
                  <a:srgbClr val="0070C0"/>
                </a:solidFill>
                <a:latin typeface="+mn-lt"/>
                <a:cs typeface="+mn-cs"/>
              </a:rPr>
              <a:t>Dronning-gitter</a:t>
            </a:r>
            <a:endParaRPr lang="da-DK" sz="3600" b="1" kern="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6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785813" y="571500"/>
            <a:ext cx="7572375" cy="928688"/>
          </a:xfrm>
        </p:spPr>
        <p:txBody>
          <a:bodyPr/>
          <a:lstStyle/>
          <a:p>
            <a:pPr eaLnBrk="1" hangingPunct="1"/>
            <a:r>
              <a:rPr lang="da-DK" altLang="da-DK" sz="5400" smtClean="0"/>
              <a:t>Den første udvidelse: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2214563"/>
            <a:ext cx="4343400" cy="3143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tx1"/>
                </a:solidFill>
              </a:rPr>
              <a:t> bi-familiens styrke?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tx1"/>
                </a:solidFill>
              </a:rPr>
              <a:t> fodertilstand?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da-DK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da-DK" dirty="0" smtClean="0">
                <a:solidFill>
                  <a:schemeClr val="tx1"/>
                </a:solidFill>
              </a:rPr>
              <a:t> plads?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a-DK" dirty="0"/>
          </a:p>
        </p:txBody>
      </p:sp>
      <p:pic>
        <p:nvPicPr>
          <p:cNvPr id="4" name="Billede 3" descr="PICT0002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1894786"/>
            <a:ext cx="3286148" cy="367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28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1536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7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8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9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0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1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2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3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4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5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46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1525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7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8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9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0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1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2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3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4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35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075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072063" y="928688"/>
            <a:ext cx="2714625" cy="1700212"/>
            <a:chOff x="1616" y="4885"/>
            <a:chExt cx="4851" cy="3465"/>
          </a:xfrm>
        </p:grpSpPr>
        <p:sp>
          <p:nvSpPr>
            <p:cNvPr id="21514" name="Rectangle 41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15" name="Rectangle 42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16" name="Rectangle 43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17" name="Rectangle 44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18" name="Rectangle 45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19" name="Rectangle 46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0" name="Rectangle 47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1" name="Rectangle 48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2" name="Rectangle 49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3" name="Rectangle 50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1524" name="Rectangle 51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52" name="Tekstboks 51"/>
          <p:cNvSpPr txBox="1">
            <a:spLocks noChangeArrowheads="1"/>
          </p:cNvSpPr>
          <p:nvPr/>
        </p:nvSpPr>
        <p:spPr bwMode="auto">
          <a:xfrm>
            <a:off x="4572000" y="321468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400">
                <a:latin typeface="Calibri" panose="020F0502020204030204" pitchFamily="34" charset="0"/>
              </a:rPr>
              <a:t>Dronning-gitter</a:t>
            </a:r>
          </a:p>
        </p:txBody>
      </p:sp>
      <p:cxnSp>
        <p:nvCxnSpPr>
          <p:cNvPr id="54" name="Lige pilforbindelse 53"/>
          <p:cNvCxnSpPr>
            <a:cxnSpLocks noChangeShapeType="1"/>
          </p:cNvCxnSpPr>
          <p:nvPr/>
        </p:nvCxnSpPr>
        <p:spPr bwMode="auto">
          <a:xfrm rot="10800000">
            <a:off x="3714750" y="2786063"/>
            <a:ext cx="928688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kstboks 54"/>
          <p:cNvSpPr txBox="1">
            <a:spLocks noChangeArrowheads="1"/>
          </p:cNvSpPr>
          <p:nvPr/>
        </p:nvSpPr>
        <p:spPr bwMode="auto">
          <a:xfrm>
            <a:off x="4071938" y="3786188"/>
            <a:ext cx="5072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1600" dirty="0">
                <a:latin typeface="Calibri" panose="020F0502020204030204" pitchFamily="34" charset="0"/>
              </a:rPr>
              <a:t> det er nemmere at finde Dronningen når </a:t>
            </a:r>
            <a:r>
              <a:rPr lang="da-DK" altLang="da-DK" sz="1600" dirty="0" smtClean="0">
                <a:latin typeface="Calibri" panose="020F0502020204030204" pitchFamily="34" charset="0"/>
              </a:rPr>
              <a:t>der </a:t>
            </a:r>
            <a:r>
              <a:rPr lang="da-DK" altLang="da-DK" sz="1600" dirty="0">
                <a:latin typeface="Calibri" panose="020F0502020204030204" pitchFamily="34" charset="0"/>
              </a:rPr>
              <a:t>kun </a:t>
            </a:r>
            <a:r>
              <a:rPr lang="da-DK" altLang="da-DK" sz="1600" dirty="0" smtClean="0">
                <a:latin typeface="Calibri" panose="020F0502020204030204" pitchFamily="34" charset="0"/>
              </a:rPr>
              <a:t>er 2 </a:t>
            </a:r>
            <a:r>
              <a:rPr lang="da-DK" altLang="da-DK" sz="1600" dirty="0">
                <a:latin typeface="Calibri" panose="020F0502020204030204" pitchFamily="34" charset="0"/>
              </a:rPr>
              <a:t>magasiner at lede igennem!</a:t>
            </a:r>
          </a:p>
          <a:p>
            <a:pPr eaLnBrk="1" hangingPunct="1"/>
            <a:endParaRPr lang="da-DK" altLang="da-DK" sz="16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sz="1600" dirty="0">
                <a:latin typeface="Calibri" panose="020F0502020204030204" pitchFamily="34" charset="0"/>
              </a:rPr>
              <a:t> magasiner over </a:t>
            </a:r>
            <a:r>
              <a:rPr lang="da-DK" altLang="da-DK" sz="1600" dirty="0" err="1">
                <a:latin typeface="Calibri" panose="020F0502020204030204" pitchFamily="34" charset="0"/>
              </a:rPr>
              <a:t>Dronninggitteret</a:t>
            </a:r>
            <a:r>
              <a:rPr lang="da-DK" altLang="da-DK" sz="1600" dirty="0">
                <a:latin typeface="Calibri" panose="020F0502020204030204" pitchFamily="34" charset="0"/>
              </a:rPr>
              <a:t> er kun til Honning!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a-DK" altLang="da-DK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da-DK" altLang="da-DK" sz="1600" dirty="0">
                <a:latin typeface="Calibri" panose="020F0502020204030204" pitchFamily="34" charset="0"/>
              </a:rPr>
              <a:t>Fordelen er at man ikke skal splitte yngellejet ad når honningen høstes og der fjernes magasiner og/eller tavler </a:t>
            </a:r>
          </a:p>
        </p:txBody>
      </p:sp>
      <p:sp>
        <p:nvSpPr>
          <p:cNvPr id="56" name="Tekstboks 55"/>
          <p:cNvSpPr txBox="1">
            <a:spLocks noChangeArrowheads="1"/>
          </p:cNvSpPr>
          <p:nvPr/>
        </p:nvSpPr>
        <p:spPr bwMode="auto">
          <a:xfrm>
            <a:off x="500063" y="1143000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400">
                <a:latin typeface="Calibri" panose="020F0502020204030204" pitchFamily="34" charset="0"/>
              </a:rPr>
              <a:t>Et ekstra magasin fyldt med kunsttavler skal sættes på ovenover Dronning-gitteret:</a:t>
            </a:r>
          </a:p>
        </p:txBody>
      </p:sp>
    </p:spTree>
    <p:extLst>
      <p:ext uri="{BB962C8B-B14F-4D97-AF65-F5344CB8AC3E}">
        <p14:creationId xmlns:p14="http://schemas.microsoft.com/office/powerpoint/2010/main" val="318273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 animBg="1"/>
      <p:bldP spid="52" grpId="0" build="p"/>
      <p:bldP spid="55" grpId="0" build="p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2568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9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0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1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2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3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4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5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6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7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78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2531" name="Tekstboks 55"/>
          <p:cNvSpPr txBox="1">
            <a:spLocks noChangeArrowheads="1"/>
          </p:cNvSpPr>
          <p:nvPr/>
        </p:nvSpPr>
        <p:spPr bwMode="auto">
          <a:xfrm>
            <a:off x="4143375" y="3071813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>
              <a:latin typeface="Calibri" panose="020F0502020204030204" pitchFamily="34" charset="0"/>
            </a:endParaRPr>
          </a:p>
          <a:p>
            <a:pPr lvl="1" eaLnBrk="1" hangingPunct="1"/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>
              <a:latin typeface="Calibri" panose="020F0502020204030204" pitchFamily="34" charset="0"/>
            </a:endParaRP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2557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8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9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0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1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2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3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4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5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6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67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5072063" y="928688"/>
            <a:ext cx="2695575" cy="1714500"/>
            <a:chOff x="1616" y="4885"/>
            <a:chExt cx="4851" cy="3465"/>
          </a:xfrm>
        </p:grpSpPr>
        <p:sp>
          <p:nvSpPr>
            <p:cNvPr id="22546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7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8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9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69A23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0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1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2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3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4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5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56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2534" name="Rektangel 79"/>
          <p:cNvSpPr>
            <a:spLocks noChangeArrowheads="1"/>
          </p:cNvSpPr>
          <p:nvPr/>
        </p:nvSpPr>
        <p:spPr bwMode="auto">
          <a:xfrm>
            <a:off x="3857625" y="313690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2400">
                <a:latin typeface="Calibri" panose="020F0502020204030204" pitchFamily="34" charset="0"/>
              </a:rPr>
              <a:t>2 yngeltavler flyttes:</a:t>
            </a:r>
          </a:p>
          <a:p>
            <a:pPr lvl="1" eaLnBrk="1" hangingPunct="1"/>
            <a:r>
              <a:rPr lang="da-DK" altLang="da-DK" sz="2000">
                <a:latin typeface="Calibri" panose="020F0502020204030204" pitchFamily="34" charset="0"/>
              </a:rPr>
              <a:t>Skal være så vidt muligt fuldt udbygget med </a:t>
            </a:r>
            <a:r>
              <a:rPr lang="da-DK" altLang="da-DK" sz="2000" b="1" i="1">
                <a:latin typeface="Calibri" panose="020F0502020204030204" pitchFamily="34" charset="0"/>
              </a:rPr>
              <a:t>forseglet</a:t>
            </a:r>
            <a:r>
              <a:rPr lang="da-DK" altLang="da-DK" sz="2000">
                <a:latin typeface="Calibri" panose="020F0502020204030204" pitchFamily="34" charset="0"/>
              </a:rPr>
              <a:t> yngel.</a:t>
            </a:r>
          </a:p>
        </p:txBody>
      </p:sp>
      <p:sp>
        <p:nvSpPr>
          <p:cNvPr id="22535" name="Højrebuet pil 66"/>
          <p:cNvSpPr>
            <a:spLocks noChangeArrowheads="1"/>
          </p:cNvSpPr>
          <p:nvPr/>
        </p:nvSpPr>
        <p:spPr bwMode="auto">
          <a:xfrm rot="14634919" flipH="1">
            <a:off x="3969544" y="-881856"/>
            <a:ext cx="698500" cy="4395788"/>
          </a:xfrm>
          <a:prstGeom prst="curvedRightArrow">
            <a:avLst>
              <a:gd name="adj1" fmla="val 24940"/>
              <a:gd name="adj2" fmla="val 49938"/>
              <a:gd name="adj3" fmla="val 573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  <p:grpSp>
        <p:nvGrpSpPr>
          <p:cNvPr id="22536" name="Group 14"/>
          <p:cNvGrpSpPr>
            <a:grpSpLocks/>
          </p:cNvGrpSpPr>
          <p:nvPr/>
        </p:nvGrpSpPr>
        <p:grpSpPr bwMode="auto">
          <a:xfrm>
            <a:off x="928688" y="2857500"/>
            <a:ext cx="2695575" cy="1708150"/>
            <a:chOff x="1616" y="8680"/>
            <a:chExt cx="4851" cy="3465"/>
          </a:xfrm>
        </p:grpSpPr>
        <p:sp>
          <p:nvSpPr>
            <p:cNvPr id="22537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38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39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1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2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3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4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2545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3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3605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6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7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8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9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10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11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12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13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14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15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3555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3594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5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6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7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8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9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0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1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2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3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604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3556" name="Tekstboks 55"/>
          <p:cNvSpPr txBox="1">
            <a:spLocks noChangeArrowheads="1"/>
          </p:cNvSpPr>
          <p:nvPr/>
        </p:nvSpPr>
        <p:spPr bwMode="auto">
          <a:xfrm>
            <a:off x="3857625" y="2840038"/>
            <a:ext cx="4500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>
                <a:latin typeface="Calibri" panose="020F0502020204030204" pitchFamily="34" charset="0"/>
              </a:rPr>
              <a:t> </a:t>
            </a:r>
            <a:r>
              <a:rPr lang="da-DK" altLang="da-DK" sz="2400">
                <a:latin typeface="Calibri" panose="020F0502020204030204" pitchFamily="34" charset="0"/>
              </a:rPr>
              <a:t>De 2 kunsttavler placeres yderst i magasinet…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>
              <a:latin typeface="Calibri" panose="020F0502020204030204" pitchFamily="34" charset="0"/>
            </a:endParaRPr>
          </a:p>
          <a:p>
            <a:pPr lvl="1" eaLnBrk="1" hangingPunct="1"/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>
              <a:latin typeface="Calibri" panose="020F0502020204030204" pitchFamily="34" charset="0"/>
            </a:endParaRPr>
          </a:p>
        </p:txBody>
      </p: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3583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4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5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6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7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8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9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0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1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2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93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5072063" y="928688"/>
            <a:ext cx="2695575" cy="1714500"/>
            <a:chOff x="1616" y="4885"/>
            <a:chExt cx="4851" cy="3465"/>
          </a:xfrm>
        </p:grpSpPr>
        <p:sp>
          <p:nvSpPr>
            <p:cNvPr id="23572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3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4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5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69A23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6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7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8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9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0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1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82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3559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3561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2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3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4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5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6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7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8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69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0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3571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3560" name="Nedadbuet pil 68"/>
          <p:cNvSpPr>
            <a:spLocks noChangeArrowheads="1"/>
          </p:cNvSpPr>
          <p:nvPr/>
        </p:nvSpPr>
        <p:spPr bwMode="auto">
          <a:xfrm rot="19268719" flipH="1">
            <a:off x="2646363" y="1165225"/>
            <a:ext cx="3162300" cy="642938"/>
          </a:xfrm>
          <a:prstGeom prst="curvedDownArrow">
            <a:avLst>
              <a:gd name="adj1" fmla="val 17306"/>
              <a:gd name="adj2" fmla="val 63622"/>
              <a:gd name="adj3" fmla="val 68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72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4630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1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2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3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4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5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6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7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8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39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40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4579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4619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0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1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2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3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4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5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6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7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8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29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075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56" name="Tekstboks 55"/>
          <p:cNvSpPr txBox="1">
            <a:spLocks noChangeArrowheads="1"/>
          </p:cNvSpPr>
          <p:nvPr/>
        </p:nvSpPr>
        <p:spPr bwMode="auto">
          <a:xfrm>
            <a:off x="4071938" y="2857500"/>
            <a:ext cx="4929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>
                <a:latin typeface="Calibri" panose="020F0502020204030204" pitchFamily="34" charset="0"/>
              </a:rPr>
              <a:t> </a:t>
            </a:r>
            <a:r>
              <a:rPr lang="da-DK" altLang="da-DK" sz="2400">
                <a:latin typeface="Calibri" panose="020F0502020204030204" pitchFamily="34" charset="0"/>
              </a:rPr>
              <a:t>Dronninggitter sættes på …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 sz="240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2400">
                <a:latin typeface="Calibri" panose="020F0502020204030204" pitchFamily="34" charset="0"/>
              </a:rPr>
              <a:t> Magasinet sættes oveni …</a:t>
            </a:r>
          </a:p>
          <a:p>
            <a:pPr lvl="1" eaLnBrk="1" hangingPunct="1"/>
            <a:endParaRPr lang="da-DK" altLang="da-DK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>
              <a:latin typeface="Calibri" panose="020F0502020204030204" pitchFamily="34" charset="0"/>
            </a:endParaRPr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4608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9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0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1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2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3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4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5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6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7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18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4583" name="Group 26"/>
          <p:cNvGrpSpPr>
            <a:grpSpLocks/>
          </p:cNvGrpSpPr>
          <p:nvPr/>
        </p:nvGrpSpPr>
        <p:grpSpPr bwMode="auto">
          <a:xfrm>
            <a:off x="5072063" y="928688"/>
            <a:ext cx="2695575" cy="1714500"/>
            <a:chOff x="1616" y="4885"/>
            <a:chExt cx="4851" cy="3465"/>
          </a:xfrm>
        </p:grpSpPr>
        <p:sp>
          <p:nvSpPr>
            <p:cNvPr id="24597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8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9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0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69A23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1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2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3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4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5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6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607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4584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4586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87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88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89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0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1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2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3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4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5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4596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66" name="Venstrepil 65"/>
          <p:cNvSpPr>
            <a:spLocks noChangeArrowheads="1"/>
          </p:cNvSpPr>
          <p:nvPr/>
        </p:nvSpPr>
        <p:spPr bwMode="auto">
          <a:xfrm>
            <a:off x="3571875" y="1571625"/>
            <a:ext cx="1285875" cy="6429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7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 animBg="1"/>
      <p:bldP spid="56" grpId="0" build="p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5656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7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8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9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0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1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2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3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4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5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66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5603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5645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6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7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8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9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0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1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2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3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4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55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5604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5634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5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6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7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8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9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0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1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2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3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44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5606" name="Group 26"/>
          <p:cNvGrpSpPr>
            <a:grpSpLocks/>
          </p:cNvGrpSpPr>
          <p:nvPr/>
        </p:nvGrpSpPr>
        <p:grpSpPr bwMode="auto">
          <a:xfrm>
            <a:off x="928688" y="928688"/>
            <a:ext cx="2695575" cy="1714500"/>
            <a:chOff x="1616" y="4885"/>
            <a:chExt cx="4851" cy="3465"/>
          </a:xfrm>
        </p:grpSpPr>
        <p:sp>
          <p:nvSpPr>
            <p:cNvPr id="25623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4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5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6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7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8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9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0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1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2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33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5607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5612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3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4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5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6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7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8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19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0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1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5622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63" name="Rektangel 62"/>
          <p:cNvSpPr>
            <a:spLocks noChangeArrowheads="1"/>
          </p:cNvSpPr>
          <p:nvPr/>
        </p:nvSpPr>
        <p:spPr bwMode="auto">
          <a:xfrm>
            <a:off x="3357563" y="1285875"/>
            <a:ext cx="5500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da-DK" altLang="da-DK">
                <a:latin typeface="Calibri" panose="020F0502020204030204" pitchFamily="34" charset="0"/>
              </a:rPr>
              <a:t>Derved holdes varmen omkring yngeltavlerne og bierne går lettere op i det nye magasin og bygger videre …</a:t>
            </a:r>
          </a:p>
        </p:txBody>
      </p:sp>
      <p:sp>
        <p:nvSpPr>
          <p:cNvPr id="64" name="Kombinationstegning 63"/>
          <p:cNvSpPr/>
          <p:nvPr/>
        </p:nvSpPr>
        <p:spPr bwMode="auto">
          <a:xfrm>
            <a:off x="1357290" y="1428736"/>
            <a:ext cx="1643074" cy="4786346"/>
          </a:xfrm>
          <a:custGeom>
            <a:avLst/>
            <a:gdLst>
              <a:gd name="connsiteX0" fmla="*/ 0 w 2214578"/>
              <a:gd name="connsiteY0" fmla="*/ 2214578 h 4429156"/>
              <a:gd name="connsiteX1" fmla="*/ 116900 w 2214578"/>
              <a:gd name="connsiteY1" fmla="*/ 1224188 h 4429156"/>
              <a:gd name="connsiteX2" fmla="*/ 1107293 w 2214578"/>
              <a:gd name="connsiteY2" fmla="*/ 2 h 4429156"/>
              <a:gd name="connsiteX3" fmla="*/ 2097680 w 2214578"/>
              <a:gd name="connsiteY3" fmla="*/ 1224193 h 4429156"/>
              <a:gd name="connsiteX4" fmla="*/ 2214579 w 2214578"/>
              <a:gd name="connsiteY4" fmla="*/ 2214582 h 4429156"/>
              <a:gd name="connsiteX5" fmla="*/ 2097679 w 2214578"/>
              <a:gd name="connsiteY5" fmla="*/ 3204972 h 4429156"/>
              <a:gd name="connsiteX6" fmla="*/ 1107288 w 2214578"/>
              <a:gd name="connsiteY6" fmla="*/ 4429160 h 4429156"/>
              <a:gd name="connsiteX7" fmla="*/ 116900 w 2214578"/>
              <a:gd name="connsiteY7" fmla="*/ 3204970 h 4429156"/>
              <a:gd name="connsiteX8" fmla="*/ 1 w 2214578"/>
              <a:gd name="connsiteY8" fmla="*/ 2214581 h 4429156"/>
              <a:gd name="connsiteX9" fmla="*/ 0 w 2214578"/>
              <a:gd name="connsiteY9" fmla="*/ 2214578 h 442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4578" h="4429156">
                <a:moveTo>
                  <a:pt x="0" y="2214578"/>
                </a:moveTo>
                <a:cubicBezTo>
                  <a:pt x="0" y="1870775"/>
                  <a:pt x="40023" y="1531694"/>
                  <a:pt x="116900" y="1224188"/>
                </a:cubicBezTo>
                <a:cubicBezTo>
                  <a:pt x="304467" y="473923"/>
                  <a:pt x="687882" y="-1"/>
                  <a:pt x="1107293" y="2"/>
                </a:cubicBezTo>
                <a:cubicBezTo>
                  <a:pt x="1526703" y="4"/>
                  <a:pt x="1910115" y="473930"/>
                  <a:pt x="2097680" y="1224193"/>
                </a:cubicBezTo>
                <a:cubicBezTo>
                  <a:pt x="2174556" y="1531699"/>
                  <a:pt x="2214579" y="1870780"/>
                  <a:pt x="2214579" y="2214582"/>
                </a:cubicBezTo>
                <a:cubicBezTo>
                  <a:pt x="2214579" y="2558385"/>
                  <a:pt x="2174556" y="2897466"/>
                  <a:pt x="2097679" y="3204972"/>
                </a:cubicBezTo>
                <a:cubicBezTo>
                  <a:pt x="1910113" y="3955236"/>
                  <a:pt x="1526699" y="4429161"/>
                  <a:pt x="1107288" y="4429160"/>
                </a:cubicBezTo>
                <a:cubicBezTo>
                  <a:pt x="687878" y="4429159"/>
                  <a:pt x="304465" y="3955234"/>
                  <a:pt x="116900" y="3204970"/>
                </a:cubicBezTo>
                <a:cubicBezTo>
                  <a:pt x="40024" y="2897464"/>
                  <a:pt x="1" y="2558383"/>
                  <a:pt x="1" y="2214581"/>
                </a:cubicBezTo>
                <a:cubicBezTo>
                  <a:pt x="1" y="2214580"/>
                  <a:pt x="0" y="2214579"/>
                  <a:pt x="0" y="2214578"/>
                </a:cubicBezTo>
                <a:close/>
              </a:path>
            </a:pathLst>
          </a:custGeom>
          <a:gradFill flip="none" rotWithShape="1">
            <a:gsLst>
              <a:gs pos="58000">
                <a:srgbClr val="FF0000">
                  <a:alpha val="38000"/>
                </a:srgbClr>
              </a:gs>
              <a:gs pos="70000">
                <a:srgbClr val="FF0300">
                  <a:alpha val="33000"/>
                </a:srgbClr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1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6677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8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9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0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1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2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3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4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5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6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87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6627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6666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7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8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9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0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1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2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3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4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5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76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6628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26629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6655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6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7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8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9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0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1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2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3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4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65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6630" name="Group 26"/>
          <p:cNvGrpSpPr>
            <a:grpSpLocks/>
          </p:cNvGrpSpPr>
          <p:nvPr/>
        </p:nvGrpSpPr>
        <p:grpSpPr bwMode="auto">
          <a:xfrm>
            <a:off x="928688" y="928688"/>
            <a:ext cx="2695575" cy="1714500"/>
            <a:chOff x="1616" y="4885"/>
            <a:chExt cx="4851" cy="3465"/>
          </a:xfrm>
        </p:grpSpPr>
        <p:sp>
          <p:nvSpPr>
            <p:cNvPr id="26644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5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6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7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8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9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0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1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2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3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54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6631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6633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4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5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6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7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8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39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0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1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2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6643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6632" name="Rektangel 62"/>
          <p:cNvSpPr>
            <a:spLocks noChangeArrowheads="1"/>
          </p:cNvSpPr>
          <p:nvPr/>
        </p:nvSpPr>
        <p:spPr bwMode="auto">
          <a:xfrm>
            <a:off x="3357563" y="1285875"/>
            <a:ext cx="550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da-DK" altLang="da-DK" dirty="0">
                <a:latin typeface="Calibri" panose="020F0502020204030204" pitchFamily="34" charset="0"/>
              </a:rPr>
              <a:t>Og så samles der ind </a:t>
            </a:r>
            <a:r>
              <a:rPr lang="da-DK" altLang="da-DK" dirty="0" smtClean="0">
                <a:latin typeface="Calibri" panose="020F0502020204030204" pitchFamily="34" charset="0"/>
              </a:rPr>
              <a:t>i </a:t>
            </a:r>
            <a:r>
              <a:rPr lang="da-DK" altLang="da-DK" dirty="0">
                <a:latin typeface="Calibri" panose="020F0502020204030204" pitchFamily="34" charset="0"/>
              </a:rPr>
              <a:t>rene honningtavler …</a:t>
            </a:r>
          </a:p>
          <a:p>
            <a:pPr lvl="1" eaLnBrk="1" hangingPunct="1"/>
            <a:endParaRPr lang="da-DK" altLang="da-D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3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7701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2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3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4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5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6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7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8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9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10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11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7690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1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2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3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4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5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6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7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8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99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700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7652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27653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7679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0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1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2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3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4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5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6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7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8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89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7654" name="Group 26"/>
          <p:cNvGrpSpPr>
            <a:grpSpLocks/>
          </p:cNvGrpSpPr>
          <p:nvPr/>
        </p:nvGrpSpPr>
        <p:grpSpPr bwMode="auto">
          <a:xfrm>
            <a:off x="928688" y="928688"/>
            <a:ext cx="2695575" cy="1714500"/>
            <a:chOff x="1616" y="4885"/>
            <a:chExt cx="4851" cy="3465"/>
          </a:xfrm>
        </p:grpSpPr>
        <p:sp>
          <p:nvSpPr>
            <p:cNvPr id="27668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9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0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1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2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3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4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5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6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7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78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7655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7657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58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59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0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1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2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3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4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5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6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7667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7656" name="Rektangel 62"/>
          <p:cNvSpPr>
            <a:spLocks noChangeArrowheads="1"/>
          </p:cNvSpPr>
          <p:nvPr/>
        </p:nvSpPr>
        <p:spPr bwMode="auto">
          <a:xfrm>
            <a:off x="3357563" y="1285875"/>
            <a:ext cx="550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da-DK" altLang="da-DK" dirty="0">
                <a:latin typeface="Calibri" panose="020F0502020204030204" pitchFamily="34" charset="0"/>
              </a:rPr>
              <a:t>Når ynglen er </a:t>
            </a:r>
            <a:r>
              <a:rPr lang="da-DK" altLang="da-DK" dirty="0" smtClean="0">
                <a:latin typeface="Calibri" panose="020F0502020204030204" pitchFamily="34" charset="0"/>
              </a:rPr>
              <a:t>krøbet </a:t>
            </a:r>
            <a:r>
              <a:rPr lang="da-DK" altLang="da-DK" dirty="0">
                <a:latin typeface="Calibri" panose="020F0502020204030204" pitchFamily="34" charset="0"/>
              </a:rPr>
              <a:t>ud bliver der også fyldt  honning i disse tavler…</a:t>
            </a:r>
          </a:p>
        </p:txBody>
      </p:sp>
    </p:spTree>
    <p:extLst>
      <p:ext uri="{BB962C8B-B14F-4D97-AF65-F5344CB8AC3E}">
        <p14:creationId xmlns:p14="http://schemas.microsoft.com/office/powerpoint/2010/main" val="37030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kstboks 55"/>
          <p:cNvSpPr txBox="1">
            <a:spLocks noChangeArrowheads="1"/>
          </p:cNvSpPr>
          <p:nvPr/>
        </p:nvSpPr>
        <p:spPr bwMode="auto">
          <a:xfrm>
            <a:off x="3786188" y="737918"/>
            <a:ext cx="5214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3200" b="1" dirty="0">
                <a:latin typeface="Calibri" panose="020F0502020204030204" pitchFamily="34" charset="0"/>
              </a:rPr>
              <a:t>Nu kommer varmen!</a:t>
            </a:r>
          </a:p>
          <a:p>
            <a:pPr eaLnBrk="1" hangingPunct="1"/>
            <a:r>
              <a:rPr lang="da-DK" altLang="da-DK" sz="2400" b="1" dirty="0">
                <a:latin typeface="Calibri" panose="020F0502020204030204" pitchFamily="34" charset="0"/>
              </a:rPr>
              <a:t>det vælter ind med nektar/pollen </a:t>
            </a:r>
          </a:p>
          <a:p>
            <a:pPr eaLnBrk="1" hangingPunct="1"/>
            <a:endParaRPr lang="da-DK" altLang="da-DK" sz="2400" dirty="0">
              <a:latin typeface="Calibri" panose="020F0502020204030204" pitchFamily="34" charset="0"/>
            </a:endParaRP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8725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6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7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8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9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30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31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32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33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34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35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8714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5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6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7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8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9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0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1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2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3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24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8677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28678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8703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4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5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6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7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8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9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0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1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2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13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8679" name="Group 26"/>
          <p:cNvGrpSpPr>
            <a:grpSpLocks/>
          </p:cNvGrpSpPr>
          <p:nvPr/>
        </p:nvGrpSpPr>
        <p:grpSpPr bwMode="auto">
          <a:xfrm>
            <a:off x="928688" y="928688"/>
            <a:ext cx="2695575" cy="1714500"/>
            <a:chOff x="1616" y="4885"/>
            <a:chExt cx="4851" cy="3465"/>
          </a:xfrm>
        </p:grpSpPr>
        <p:sp>
          <p:nvSpPr>
            <p:cNvPr id="28692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3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4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5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6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7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8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9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0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1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702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8680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8681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2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3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4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5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6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7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8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89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0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8691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75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boks 55"/>
          <p:cNvSpPr txBox="1">
            <a:spLocks noChangeArrowheads="1"/>
          </p:cNvSpPr>
          <p:nvPr/>
        </p:nvSpPr>
        <p:spPr bwMode="auto">
          <a:xfrm>
            <a:off x="3786188" y="697731"/>
            <a:ext cx="521493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3200" b="1" dirty="0">
                <a:latin typeface="Calibri" panose="020F0502020204030204" pitchFamily="34" charset="0"/>
              </a:rPr>
              <a:t>Nu kommer varmen!</a:t>
            </a:r>
          </a:p>
          <a:p>
            <a:pPr eaLnBrk="1" hangingPunct="1"/>
            <a:r>
              <a:rPr lang="da-DK" altLang="da-DK" sz="2400" b="1" dirty="0">
                <a:latin typeface="Calibri" panose="020F0502020204030204" pitchFamily="34" charset="0"/>
              </a:rPr>
              <a:t>det vælter ind med nektar/pollen </a:t>
            </a:r>
            <a:endParaRPr lang="da-DK" altLang="da-DK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da-DK" altLang="da-DK" sz="2400" dirty="0">
                <a:latin typeface="Calibri" panose="020F0502020204030204" pitchFamily="34" charset="0"/>
              </a:rPr>
              <a:t>Men Dronningen har igen problemer med at få plads til at lægge sine æg.    Hvad gør hun så?</a:t>
            </a:r>
          </a:p>
          <a:p>
            <a:pPr eaLnBrk="1" hangingPunct="1"/>
            <a:endParaRPr lang="da-DK" altLang="da-DK" sz="2000" dirty="0">
              <a:latin typeface="Calibri" panose="020F0502020204030204" pitchFamily="34" charset="0"/>
            </a:endParaRPr>
          </a:p>
          <a:p>
            <a:pPr lvl="1" eaLnBrk="1" hangingPunct="1">
              <a:buFont typeface="Calibri" panose="020F0502020204030204" pitchFamily="34" charset="0"/>
              <a:buAutoNum type="alphaLcParenR"/>
            </a:pPr>
            <a:r>
              <a:rPr lang="da-DK" altLang="da-DK" sz="2000" dirty="0">
                <a:latin typeface="Calibri" panose="020F0502020204030204" pitchFamily="34" charset="0"/>
              </a:rPr>
              <a:t>Holder op med at lægge flere æg </a:t>
            </a:r>
          </a:p>
          <a:p>
            <a:pPr lvl="1" eaLnBrk="1" hangingPunct="1"/>
            <a:r>
              <a:rPr lang="da-DK" altLang="da-DK" sz="2000" dirty="0">
                <a:latin typeface="Calibri" panose="020F0502020204030204" pitchFamily="34" charset="0"/>
              </a:rPr>
              <a:t>	- hun går i stå…</a:t>
            </a:r>
          </a:p>
          <a:p>
            <a:pPr lvl="1" eaLnBrk="1" hangingPunct="1">
              <a:buFont typeface="Calibri" panose="020F0502020204030204" pitchFamily="34" charset="0"/>
              <a:buAutoNum type="alphaLcParenR"/>
            </a:pPr>
            <a:r>
              <a:rPr lang="da-DK" altLang="da-DK" sz="2000" dirty="0">
                <a:latin typeface="Calibri" panose="020F0502020204030204" pitchFamily="34" charset="0"/>
              </a:rPr>
              <a:t>Finder sig ikke i det - vil gerne sværme væk snarest …</a:t>
            </a:r>
          </a:p>
          <a:p>
            <a:pPr lvl="1" eaLnBrk="1" hangingPunct="1">
              <a:buFont typeface="Calibri" panose="020F0502020204030204" pitchFamily="34" charset="0"/>
              <a:buAutoNum type="alphaLcParenR"/>
            </a:pPr>
            <a:r>
              <a:rPr lang="da-DK" altLang="da-DK" sz="2000" dirty="0">
                <a:latin typeface="Calibri" panose="020F0502020204030204" pitchFamily="34" charset="0"/>
              </a:rPr>
              <a:t>Så laver bierne </a:t>
            </a:r>
            <a:r>
              <a:rPr lang="da-DK" altLang="da-DK" sz="2000" dirty="0" err="1">
                <a:latin typeface="Calibri" panose="020F0502020204030204" pitchFamily="34" charset="0"/>
              </a:rPr>
              <a:t>Dronningceller</a:t>
            </a:r>
            <a:r>
              <a:rPr lang="da-DK" altLang="da-DK" sz="2000" dirty="0">
                <a:latin typeface="Calibri" panose="020F0502020204030204" pitchFamily="34" charset="0"/>
              </a:rPr>
              <a:t>…</a:t>
            </a:r>
          </a:p>
        </p:txBody>
      </p:sp>
      <p:pic>
        <p:nvPicPr>
          <p:cNvPr id="80" name="Billede 79" descr="Untitled-59.jpg"/>
          <p:cNvPicPr>
            <a:picLocks noChangeAspect="1"/>
          </p:cNvPicPr>
          <p:nvPr/>
        </p:nvPicPr>
        <p:blipFill>
          <a:blip r:embed="rId3"/>
          <a:srcRect l="32258" t="20430" r="30644" b="25806"/>
          <a:stretch>
            <a:fillRect/>
          </a:stretch>
        </p:blipFill>
        <p:spPr>
          <a:xfrm>
            <a:off x="6929438" y="4546600"/>
            <a:ext cx="1928812" cy="20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928688" y="4572000"/>
            <a:ext cx="2695575" cy="1708150"/>
            <a:chOff x="1616" y="12145"/>
            <a:chExt cx="4851" cy="3465"/>
          </a:xfrm>
        </p:grpSpPr>
        <p:sp>
          <p:nvSpPr>
            <p:cNvPr id="29763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4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5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6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7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8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9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70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71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72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73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9701" name="Group 14"/>
          <p:cNvGrpSpPr>
            <a:grpSpLocks/>
          </p:cNvGrpSpPr>
          <p:nvPr/>
        </p:nvGrpSpPr>
        <p:grpSpPr bwMode="auto">
          <a:xfrm>
            <a:off x="928688" y="2863850"/>
            <a:ext cx="2695575" cy="1708150"/>
            <a:chOff x="1616" y="8680"/>
            <a:chExt cx="4851" cy="3465"/>
          </a:xfrm>
        </p:grpSpPr>
        <p:sp>
          <p:nvSpPr>
            <p:cNvPr id="29752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3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4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5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6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7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8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9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0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1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62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29702" name="AutoShape 27"/>
          <p:cNvSpPr>
            <a:spLocks/>
          </p:cNvSpPr>
          <p:nvPr/>
        </p:nvSpPr>
        <p:spPr bwMode="auto">
          <a:xfrm>
            <a:off x="928688" y="2713038"/>
            <a:ext cx="2714625" cy="77787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29703" name="Group 14"/>
          <p:cNvGrpSpPr>
            <a:grpSpLocks/>
          </p:cNvGrpSpPr>
          <p:nvPr/>
        </p:nvGrpSpPr>
        <p:grpSpPr bwMode="auto">
          <a:xfrm>
            <a:off x="928688" y="4572000"/>
            <a:ext cx="2695575" cy="1714500"/>
            <a:chOff x="1616" y="12145"/>
            <a:chExt cx="4851" cy="3465"/>
          </a:xfrm>
        </p:grpSpPr>
        <p:sp>
          <p:nvSpPr>
            <p:cNvPr id="29741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2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3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5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6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7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8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9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0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51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9704" name="Group 26"/>
          <p:cNvGrpSpPr>
            <a:grpSpLocks/>
          </p:cNvGrpSpPr>
          <p:nvPr/>
        </p:nvGrpSpPr>
        <p:grpSpPr bwMode="auto">
          <a:xfrm>
            <a:off x="928688" y="928688"/>
            <a:ext cx="2695575" cy="1714500"/>
            <a:chOff x="1616" y="4885"/>
            <a:chExt cx="4851" cy="3465"/>
          </a:xfrm>
        </p:grpSpPr>
        <p:sp>
          <p:nvSpPr>
            <p:cNvPr id="29730" name="Rectangle 28"/>
            <p:cNvSpPr>
              <a:spLocks noChangeArrowheads="1"/>
            </p:cNvSpPr>
            <p:nvPr/>
          </p:nvSpPr>
          <p:spPr bwMode="auto">
            <a:xfrm>
              <a:off x="1616" y="488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1" name="Rectangle 29"/>
            <p:cNvSpPr>
              <a:spLocks noChangeArrowheads="1"/>
            </p:cNvSpPr>
            <p:nvPr/>
          </p:nvSpPr>
          <p:spPr bwMode="auto">
            <a:xfrm>
              <a:off x="1811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2" name="Rectangle 30"/>
            <p:cNvSpPr>
              <a:spLocks noChangeArrowheads="1"/>
            </p:cNvSpPr>
            <p:nvPr/>
          </p:nvSpPr>
          <p:spPr bwMode="auto">
            <a:xfrm>
              <a:off x="3657" y="5070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3" name="Rectangle 31"/>
            <p:cNvSpPr>
              <a:spLocks noChangeArrowheads="1"/>
            </p:cNvSpPr>
            <p:nvPr/>
          </p:nvSpPr>
          <p:spPr bwMode="auto">
            <a:xfrm>
              <a:off x="4125" y="5070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4" name="Rectangle 32"/>
            <p:cNvSpPr>
              <a:spLocks noChangeArrowheads="1"/>
            </p:cNvSpPr>
            <p:nvPr/>
          </p:nvSpPr>
          <p:spPr bwMode="auto">
            <a:xfrm>
              <a:off x="4594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5" name="Rectangle 33"/>
            <p:cNvSpPr>
              <a:spLocks noChangeArrowheads="1"/>
            </p:cNvSpPr>
            <p:nvPr/>
          </p:nvSpPr>
          <p:spPr bwMode="auto">
            <a:xfrm>
              <a:off x="506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6" name="Rectangle 34"/>
            <p:cNvSpPr>
              <a:spLocks noChangeArrowheads="1"/>
            </p:cNvSpPr>
            <p:nvPr/>
          </p:nvSpPr>
          <p:spPr bwMode="auto">
            <a:xfrm>
              <a:off x="5530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7" name="Rectangle 35"/>
            <p:cNvSpPr>
              <a:spLocks noChangeArrowheads="1"/>
            </p:cNvSpPr>
            <p:nvPr/>
          </p:nvSpPr>
          <p:spPr bwMode="auto">
            <a:xfrm>
              <a:off x="5960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8" name="Rectangle 36"/>
            <p:cNvSpPr>
              <a:spLocks noChangeArrowheads="1"/>
            </p:cNvSpPr>
            <p:nvPr/>
          </p:nvSpPr>
          <p:spPr bwMode="auto">
            <a:xfrm>
              <a:off x="3189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39" name="Rectangle 37"/>
            <p:cNvSpPr>
              <a:spLocks noChangeArrowheads="1"/>
            </p:cNvSpPr>
            <p:nvPr/>
          </p:nvSpPr>
          <p:spPr bwMode="auto">
            <a:xfrm>
              <a:off x="2252" y="5070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40" name="Rectangle 38"/>
            <p:cNvSpPr>
              <a:spLocks noChangeArrowheads="1"/>
            </p:cNvSpPr>
            <p:nvPr/>
          </p:nvSpPr>
          <p:spPr bwMode="auto">
            <a:xfrm>
              <a:off x="2681" y="5070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9705" name="Group 39"/>
          <p:cNvGrpSpPr>
            <a:grpSpLocks/>
          </p:cNvGrpSpPr>
          <p:nvPr/>
        </p:nvGrpSpPr>
        <p:grpSpPr bwMode="auto">
          <a:xfrm>
            <a:off x="928688" y="2857500"/>
            <a:ext cx="2693987" cy="1714500"/>
            <a:chOff x="1616" y="8742"/>
            <a:chExt cx="4850" cy="3466"/>
          </a:xfrm>
        </p:grpSpPr>
        <p:sp>
          <p:nvSpPr>
            <p:cNvPr id="29719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0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1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2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3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4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5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6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7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8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29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29706" name="Group 2"/>
          <p:cNvGrpSpPr>
            <a:grpSpLocks/>
          </p:cNvGrpSpPr>
          <p:nvPr/>
        </p:nvGrpSpPr>
        <p:grpSpPr bwMode="auto">
          <a:xfrm>
            <a:off x="928688" y="928688"/>
            <a:ext cx="2714625" cy="1697037"/>
            <a:chOff x="5411" y="5068"/>
            <a:chExt cx="3624" cy="2589"/>
          </a:xfrm>
        </p:grpSpPr>
        <p:sp>
          <p:nvSpPr>
            <p:cNvPr id="29708" name="Rectangle 3"/>
            <p:cNvSpPr>
              <a:spLocks noChangeArrowheads="1"/>
            </p:cNvSpPr>
            <p:nvPr/>
          </p:nvSpPr>
          <p:spPr bwMode="auto">
            <a:xfrm>
              <a:off x="5411" y="5068"/>
              <a:ext cx="3624" cy="25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09" name="Rectangle 4"/>
            <p:cNvSpPr>
              <a:spLocks noChangeArrowheads="1"/>
            </p:cNvSpPr>
            <p:nvPr/>
          </p:nvSpPr>
          <p:spPr bwMode="auto">
            <a:xfrm>
              <a:off x="5557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0" name="Rectangle 5"/>
            <p:cNvSpPr>
              <a:spLocks noChangeArrowheads="1"/>
            </p:cNvSpPr>
            <p:nvPr/>
          </p:nvSpPr>
          <p:spPr bwMode="auto">
            <a:xfrm>
              <a:off x="6935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72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763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7986" y="5206"/>
              <a:ext cx="203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4" name="Rectangle 9"/>
            <p:cNvSpPr>
              <a:spLocks noChangeArrowheads="1"/>
            </p:cNvSpPr>
            <p:nvPr/>
          </p:nvSpPr>
          <p:spPr bwMode="auto">
            <a:xfrm>
              <a:off x="8335" y="5206"/>
              <a:ext cx="205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5" name="Rectangle 10"/>
            <p:cNvSpPr>
              <a:spLocks noChangeArrowheads="1"/>
            </p:cNvSpPr>
            <p:nvPr/>
          </p:nvSpPr>
          <p:spPr bwMode="auto">
            <a:xfrm>
              <a:off x="865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6" name="Rectangle 11"/>
            <p:cNvSpPr>
              <a:spLocks noChangeArrowheads="1"/>
            </p:cNvSpPr>
            <p:nvPr/>
          </p:nvSpPr>
          <p:spPr bwMode="auto">
            <a:xfrm>
              <a:off x="65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7" name="Rectangle 12"/>
            <p:cNvSpPr>
              <a:spLocks noChangeArrowheads="1"/>
            </p:cNvSpPr>
            <p:nvPr/>
          </p:nvSpPr>
          <p:spPr bwMode="auto">
            <a:xfrm>
              <a:off x="58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29718" name="Rectangle 13"/>
            <p:cNvSpPr>
              <a:spLocks noChangeArrowheads="1"/>
            </p:cNvSpPr>
            <p:nvPr/>
          </p:nvSpPr>
          <p:spPr bwMode="auto">
            <a:xfrm>
              <a:off x="6206" y="5206"/>
              <a:ext cx="205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78" name="Tekstboks 77"/>
          <p:cNvSpPr txBox="1">
            <a:spLocks noChangeArrowheads="1"/>
          </p:cNvSpPr>
          <p:nvPr/>
        </p:nvSpPr>
        <p:spPr bwMode="auto">
          <a:xfrm>
            <a:off x="3643313" y="5072063"/>
            <a:ext cx="3143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2000">
                <a:latin typeface="Calibri" panose="020F0502020204030204" pitchFamily="34" charset="0"/>
              </a:rPr>
              <a:t>d) Når cellen er forseglet forlader den gamle dronning stadet med halvdelen af bierne</a:t>
            </a:r>
          </a:p>
        </p:txBody>
      </p:sp>
    </p:spTree>
    <p:extLst>
      <p:ext uri="{BB962C8B-B14F-4D97-AF65-F5344CB8AC3E}">
        <p14:creationId xmlns:p14="http://schemas.microsoft.com/office/powerpoint/2010/main" val="1557292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7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kstboks 1"/>
          <p:cNvSpPr txBox="1">
            <a:spLocks noChangeArrowheads="1"/>
          </p:cNvSpPr>
          <p:nvPr/>
        </p:nvSpPr>
        <p:spPr bwMode="auto">
          <a:xfrm>
            <a:off x="642938" y="844999"/>
            <a:ext cx="79295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800" b="1" dirty="0">
                <a:latin typeface="Calibri" panose="020F0502020204030204" pitchFamily="34" charset="0"/>
              </a:rPr>
              <a:t>Hvad betyder det hvis Dronningen er væk?</a:t>
            </a:r>
          </a:p>
          <a:p>
            <a:pPr algn="ctr" eaLnBrk="1" hangingPunct="1"/>
            <a:r>
              <a:rPr lang="da-DK" altLang="da-DK" sz="2400" dirty="0">
                <a:latin typeface="Calibri" panose="020F0502020204030204" pitchFamily="34" charset="0"/>
              </a:rPr>
              <a:t>(</a:t>
            </a:r>
            <a:r>
              <a:rPr lang="da-DK" altLang="da-DK" sz="2400" dirty="0" err="1">
                <a:latin typeface="Calibri" panose="020F0502020204030204" pitchFamily="34" charset="0"/>
              </a:rPr>
              <a:t>p.g.a</a:t>
            </a:r>
            <a:r>
              <a:rPr lang="da-DK" altLang="da-DK" sz="2400" dirty="0">
                <a:latin typeface="Calibri" panose="020F0502020204030204" pitchFamily="34" charset="0"/>
              </a:rPr>
              <a:t>. </a:t>
            </a:r>
            <a:r>
              <a:rPr lang="da-DK" altLang="da-DK" sz="2400" dirty="0" err="1">
                <a:latin typeface="Calibri" panose="020F0502020204030204" pitchFamily="34" charset="0"/>
              </a:rPr>
              <a:t>sværmning</a:t>
            </a:r>
            <a:r>
              <a:rPr lang="da-DK" altLang="da-DK" sz="2400" dirty="0">
                <a:latin typeface="Calibri" panose="020F0502020204030204" pitchFamily="34" charset="0"/>
              </a:rPr>
              <a:t> eller dødsfald)</a:t>
            </a:r>
          </a:p>
        </p:txBody>
      </p:sp>
      <p:sp>
        <p:nvSpPr>
          <p:cNvPr id="30723" name="Tekstboks 2"/>
          <p:cNvSpPr txBox="1">
            <a:spLocks noChangeArrowheads="1"/>
          </p:cNvSpPr>
          <p:nvPr/>
        </p:nvSpPr>
        <p:spPr bwMode="auto">
          <a:xfrm>
            <a:off x="571500" y="1984375"/>
            <a:ext cx="128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05.juni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Sværmer</a:t>
            </a:r>
          </a:p>
        </p:txBody>
      </p:sp>
      <p:cxnSp>
        <p:nvCxnSpPr>
          <p:cNvPr id="30724" name="Lige pilforbindelse 4"/>
          <p:cNvCxnSpPr>
            <a:cxnSpLocks noChangeShapeType="1"/>
          </p:cNvCxnSpPr>
          <p:nvPr/>
        </p:nvCxnSpPr>
        <p:spPr bwMode="auto">
          <a:xfrm rot="5400000">
            <a:off x="1034256" y="2534444"/>
            <a:ext cx="3587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Tekstboks 11"/>
          <p:cNvSpPr txBox="1">
            <a:spLocks noChangeArrowheads="1"/>
          </p:cNvSpPr>
          <p:nvPr/>
        </p:nvSpPr>
        <p:spPr bwMode="auto">
          <a:xfrm>
            <a:off x="2143125" y="2000250"/>
            <a:ext cx="1285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’kryber’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Flyver ud til parring</a:t>
            </a:r>
          </a:p>
        </p:txBody>
      </p:sp>
      <p:sp>
        <p:nvSpPr>
          <p:cNvPr id="30726" name="Tekstboks 12"/>
          <p:cNvSpPr txBox="1">
            <a:spLocks noChangeArrowheads="1"/>
          </p:cNvSpPr>
          <p:nvPr/>
        </p:nvSpPr>
        <p:spPr bwMode="auto">
          <a:xfrm>
            <a:off x="3714750" y="2000250"/>
            <a:ext cx="1500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21.juni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  i æglægning</a:t>
            </a:r>
          </a:p>
        </p:txBody>
      </p:sp>
      <p:sp>
        <p:nvSpPr>
          <p:cNvPr id="30727" name="Tekstboks 13"/>
          <p:cNvSpPr txBox="1">
            <a:spLocks noChangeArrowheads="1"/>
          </p:cNvSpPr>
          <p:nvPr/>
        </p:nvSpPr>
        <p:spPr bwMode="auto">
          <a:xfrm>
            <a:off x="5357813" y="1984375"/>
            <a:ext cx="12144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12.juli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Yngel kryber</a:t>
            </a:r>
          </a:p>
        </p:txBody>
      </p:sp>
      <p:sp>
        <p:nvSpPr>
          <p:cNvPr id="30728" name="Tekstboks 14"/>
          <p:cNvSpPr txBox="1">
            <a:spLocks noChangeArrowheads="1"/>
          </p:cNvSpPr>
          <p:nvPr/>
        </p:nvSpPr>
        <p:spPr bwMode="auto">
          <a:xfrm>
            <a:off x="6786563" y="1984375"/>
            <a:ext cx="178593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01.August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(cirka)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Trækbier</a:t>
            </a:r>
          </a:p>
        </p:txBody>
      </p:sp>
      <p:cxnSp>
        <p:nvCxnSpPr>
          <p:cNvPr id="30729" name="Lige pilforbindelse 16"/>
          <p:cNvCxnSpPr>
            <a:cxnSpLocks noChangeShapeType="1"/>
          </p:cNvCxnSpPr>
          <p:nvPr/>
        </p:nvCxnSpPr>
        <p:spPr bwMode="auto">
          <a:xfrm rot="5400000">
            <a:off x="2607469" y="2536032"/>
            <a:ext cx="357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Lige pilforbindelse 18"/>
          <p:cNvCxnSpPr>
            <a:cxnSpLocks noChangeShapeType="1"/>
          </p:cNvCxnSpPr>
          <p:nvPr/>
        </p:nvCxnSpPr>
        <p:spPr bwMode="auto">
          <a:xfrm rot="5400000">
            <a:off x="3856038" y="3000375"/>
            <a:ext cx="11445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Lige pilforbindelse 20"/>
          <p:cNvCxnSpPr>
            <a:cxnSpLocks noChangeShapeType="1"/>
          </p:cNvCxnSpPr>
          <p:nvPr/>
        </p:nvCxnSpPr>
        <p:spPr bwMode="auto">
          <a:xfrm rot="5400000">
            <a:off x="5179219" y="3250406"/>
            <a:ext cx="16446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Lige pilforbindelse 23"/>
          <p:cNvCxnSpPr>
            <a:cxnSpLocks noChangeShapeType="1"/>
          </p:cNvCxnSpPr>
          <p:nvPr/>
        </p:nvCxnSpPr>
        <p:spPr bwMode="auto">
          <a:xfrm rot="5400000">
            <a:off x="6465094" y="3821907"/>
            <a:ext cx="23590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642910" y="4714884"/>
          <a:ext cx="3857652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285884"/>
                <a:gridCol w="1285884"/>
                <a:gridCol w="1285884"/>
              </a:tblGrid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da-DK" sz="1800" b="1" i="0" dirty="0" smtClean="0"/>
                        <a:t>Udvikling</a:t>
                      </a:r>
                      <a:endParaRPr lang="da-DK" sz="1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Dronning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Arbejder 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Æg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Larve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3594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Forseglet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7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12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I alt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21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725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43125" y="725193"/>
            <a:ext cx="4929188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 der æg og larver?</a:t>
            </a:r>
          </a:p>
        </p:txBody>
      </p:sp>
      <p:pic>
        <p:nvPicPr>
          <p:cNvPr id="6" name="Billede 5" descr="Untitled-56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>
          <a:xfrm>
            <a:off x="4572000" y="1928813"/>
            <a:ext cx="4286250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20000" contrast="10000"/>
          </a:blip>
          <a:srcRect t="-2593" r="-3681"/>
          <a:stretch>
            <a:fillRect/>
          </a:stretch>
        </p:blipFill>
        <p:spPr bwMode="auto">
          <a:xfrm>
            <a:off x="357188" y="1847850"/>
            <a:ext cx="428625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74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7"/>
          <p:cNvSpPr>
            <a:spLocks/>
          </p:cNvSpPr>
          <p:nvPr/>
        </p:nvSpPr>
        <p:spPr bwMode="auto">
          <a:xfrm>
            <a:off x="1620921" y="3422650"/>
            <a:ext cx="2500313" cy="77788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1692359" y="4929188"/>
            <a:ext cx="2357437" cy="1571625"/>
            <a:chOff x="1616" y="12145"/>
            <a:chExt cx="4851" cy="3465"/>
          </a:xfrm>
        </p:grpSpPr>
        <p:sp>
          <p:nvSpPr>
            <p:cNvPr id="31785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6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7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8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9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90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91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92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93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94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95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31748" name="Group 39"/>
          <p:cNvGrpSpPr>
            <a:grpSpLocks/>
          </p:cNvGrpSpPr>
          <p:nvPr/>
        </p:nvGrpSpPr>
        <p:grpSpPr bwMode="auto">
          <a:xfrm>
            <a:off x="1692359" y="3500438"/>
            <a:ext cx="2357437" cy="1428750"/>
            <a:chOff x="1616" y="8742"/>
            <a:chExt cx="4850" cy="3466"/>
          </a:xfrm>
        </p:grpSpPr>
        <p:sp>
          <p:nvSpPr>
            <p:cNvPr id="31774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5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6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7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8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9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0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1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2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3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84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31749" name="Group 2"/>
          <p:cNvGrpSpPr>
            <a:grpSpLocks/>
          </p:cNvGrpSpPr>
          <p:nvPr/>
        </p:nvGrpSpPr>
        <p:grpSpPr bwMode="auto">
          <a:xfrm>
            <a:off x="1692359" y="357188"/>
            <a:ext cx="2357437" cy="1571625"/>
            <a:chOff x="5411" y="5068"/>
            <a:chExt cx="3624" cy="2589"/>
          </a:xfrm>
        </p:grpSpPr>
        <p:sp>
          <p:nvSpPr>
            <p:cNvPr id="31763" name="Rectangle 3"/>
            <p:cNvSpPr>
              <a:spLocks noChangeArrowheads="1"/>
            </p:cNvSpPr>
            <p:nvPr/>
          </p:nvSpPr>
          <p:spPr bwMode="auto">
            <a:xfrm>
              <a:off x="5411" y="5068"/>
              <a:ext cx="3624" cy="25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4" name="Rectangle 4"/>
            <p:cNvSpPr>
              <a:spLocks noChangeArrowheads="1"/>
            </p:cNvSpPr>
            <p:nvPr/>
          </p:nvSpPr>
          <p:spPr bwMode="auto">
            <a:xfrm>
              <a:off x="5557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5" name="Rectangle 5"/>
            <p:cNvSpPr>
              <a:spLocks noChangeArrowheads="1"/>
            </p:cNvSpPr>
            <p:nvPr/>
          </p:nvSpPr>
          <p:spPr bwMode="auto">
            <a:xfrm>
              <a:off x="6935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6" name="Rectangle 6"/>
            <p:cNvSpPr>
              <a:spLocks noChangeArrowheads="1"/>
            </p:cNvSpPr>
            <p:nvPr/>
          </p:nvSpPr>
          <p:spPr bwMode="auto">
            <a:xfrm>
              <a:off x="72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7" name="Rectangle 7"/>
            <p:cNvSpPr>
              <a:spLocks noChangeArrowheads="1"/>
            </p:cNvSpPr>
            <p:nvPr/>
          </p:nvSpPr>
          <p:spPr bwMode="auto">
            <a:xfrm>
              <a:off x="763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8" name="Rectangle 8"/>
            <p:cNvSpPr>
              <a:spLocks noChangeArrowheads="1"/>
            </p:cNvSpPr>
            <p:nvPr/>
          </p:nvSpPr>
          <p:spPr bwMode="auto">
            <a:xfrm>
              <a:off x="7986" y="5206"/>
              <a:ext cx="203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9" name="Rectangle 9"/>
            <p:cNvSpPr>
              <a:spLocks noChangeArrowheads="1"/>
            </p:cNvSpPr>
            <p:nvPr/>
          </p:nvSpPr>
          <p:spPr bwMode="auto">
            <a:xfrm>
              <a:off x="8335" y="5206"/>
              <a:ext cx="205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0" name="Rectangle 10"/>
            <p:cNvSpPr>
              <a:spLocks noChangeArrowheads="1"/>
            </p:cNvSpPr>
            <p:nvPr/>
          </p:nvSpPr>
          <p:spPr bwMode="auto">
            <a:xfrm>
              <a:off x="865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1" name="Rectangle 11"/>
            <p:cNvSpPr>
              <a:spLocks noChangeArrowheads="1"/>
            </p:cNvSpPr>
            <p:nvPr/>
          </p:nvSpPr>
          <p:spPr bwMode="auto">
            <a:xfrm>
              <a:off x="65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2" name="Rectangle 12"/>
            <p:cNvSpPr>
              <a:spLocks noChangeArrowheads="1"/>
            </p:cNvSpPr>
            <p:nvPr/>
          </p:nvSpPr>
          <p:spPr bwMode="auto">
            <a:xfrm>
              <a:off x="58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73" name="Rectangle 13"/>
            <p:cNvSpPr>
              <a:spLocks noChangeArrowheads="1"/>
            </p:cNvSpPr>
            <p:nvPr/>
          </p:nvSpPr>
          <p:spPr bwMode="auto">
            <a:xfrm>
              <a:off x="6206" y="5206"/>
              <a:ext cx="205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31750" name="Group 2"/>
          <p:cNvGrpSpPr>
            <a:grpSpLocks/>
          </p:cNvGrpSpPr>
          <p:nvPr/>
        </p:nvGrpSpPr>
        <p:grpSpPr bwMode="auto">
          <a:xfrm>
            <a:off x="1692359" y="1928813"/>
            <a:ext cx="2357437" cy="1500187"/>
            <a:chOff x="5411" y="5068"/>
            <a:chExt cx="3624" cy="2589"/>
          </a:xfrm>
        </p:grpSpPr>
        <p:sp>
          <p:nvSpPr>
            <p:cNvPr id="31752" name="Rectangle 3"/>
            <p:cNvSpPr>
              <a:spLocks noChangeArrowheads="1"/>
            </p:cNvSpPr>
            <p:nvPr/>
          </p:nvSpPr>
          <p:spPr bwMode="auto">
            <a:xfrm>
              <a:off x="5411" y="5068"/>
              <a:ext cx="3624" cy="25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3" name="Rectangle 4"/>
            <p:cNvSpPr>
              <a:spLocks noChangeArrowheads="1"/>
            </p:cNvSpPr>
            <p:nvPr/>
          </p:nvSpPr>
          <p:spPr bwMode="auto">
            <a:xfrm>
              <a:off x="5557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4" name="Rectangle 5"/>
            <p:cNvSpPr>
              <a:spLocks noChangeArrowheads="1"/>
            </p:cNvSpPr>
            <p:nvPr/>
          </p:nvSpPr>
          <p:spPr bwMode="auto">
            <a:xfrm>
              <a:off x="6935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5" name="Rectangle 6"/>
            <p:cNvSpPr>
              <a:spLocks noChangeArrowheads="1"/>
            </p:cNvSpPr>
            <p:nvPr/>
          </p:nvSpPr>
          <p:spPr bwMode="auto">
            <a:xfrm>
              <a:off x="7305" y="5218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763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7" name="Rectangle 8"/>
            <p:cNvSpPr>
              <a:spLocks noChangeArrowheads="1"/>
            </p:cNvSpPr>
            <p:nvPr/>
          </p:nvSpPr>
          <p:spPr bwMode="auto">
            <a:xfrm>
              <a:off x="7986" y="5206"/>
              <a:ext cx="203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8" name="Rectangle 9"/>
            <p:cNvSpPr>
              <a:spLocks noChangeArrowheads="1"/>
            </p:cNvSpPr>
            <p:nvPr/>
          </p:nvSpPr>
          <p:spPr bwMode="auto">
            <a:xfrm>
              <a:off x="8335" y="5206"/>
              <a:ext cx="205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59" name="Rectangle 10"/>
            <p:cNvSpPr>
              <a:spLocks noChangeArrowheads="1"/>
            </p:cNvSpPr>
            <p:nvPr/>
          </p:nvSpPr>
          <p:spPr bwMode="auto">
            <a:xfrm>
              <a:off x="865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0" name="Rectangle 11"/>
            <p:cNvSpPr>
              <a:spLocks noChangeArrowheads="1"/>
            </p:cNvSpPr>
            <p:nvPr/>
          </p:nvSpPr>
          <p:spPr bwMode="auto">
            <a:xfrm>
              <a:off x="658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1" name="Rectangle 12"/>
            <p:cNvSpPr>
              <a:spLocks noChangeArrowheads="1"/>
            </p:cNvSpPr>
            <p:nvPr/>
          </p:nvSpPr>
          <p:spPr bwMode="auto">
            <a:xfrm>
              <a:off x="588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1762" name="Rectangle 13"/>
            <p:cNvSpPr>
              <a:spLocks noChangeArrowheads="1"/>
            </p:cNvSpPr>
            <p:nvPr/>
          </p:nvSpPr>
          <p:spPr bwMode="auto">
            <a:xfrm>
              <a:off x="6206" y="5206"/>
              <a:ext cx="205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31751" name="Tekstboks 89"/>
          <p:cNvSpPr txBox="1">
            <a:spLocks noChangeArrowheads="1"/>
          </p:cNvSpPr>
          <p:nvPr/>
        </p:nvSpPr>
        <p:spPr bwMode="auto">
          <a:xfrm>
            <a:off x="4143375" y="722220"/>
            <a:ext cx="4357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3200" b="1" dirty="0">
                <a:latin typeface="Calibri" panose="020F0502020204030204" pitchFamily="34" charset="0"/>
              </a:rPr>
              <a:t>Så må vi sætte et magasin mere på!</a:t>
            </a:r>
          </a:p>
        </p:txBody>
      </p:sp>
    </p:spTree>
    <p:extLst>
      <p:ext uri="{BB962C8B-B14F-4D97-AF65-F5344CB8AC3E}">
        <p14:creationId xmlns:p14="http://schemas.microsoft.com/office/powerpoint/2010/main" val="341812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7"/>
          <p:cNvSpPr>
            <a:spLocks/>
          </p:cNvSpPr>
          <p:nvPr/>
        </p:nvSpPr>
        <p:spPr bwMode="auto">
          <a:xfrm>
            <a:off x="1702401" y="3429000"/>
            <a:ext cx="2357437" cy="71438"/>
          </a:xfrm>
          <a:prstGeom prst="borderCallout1">
            <a:avLst>
              <a:gd name="adj1" fmla="val 200000"/>
              <a:gd name="adj2" fmla="val 3708"/>
              <a:gd name="adj3" fmla="val 200000"/>
              <a:gd name="adj4" fmla="val 99630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18437" name="Tekstboks 55"/>
          <p:cNvSpPr txBox="1">
            <a:spLocks noChangeArrowheads="1"/>
          </p:cNvSpPr>
          <p:nvPr/>
        </p:nvSpPr>
        <p:spPr bwMode="auto">
          <a:xfrm>
            <a:off x="3643313" y="2155825"/>
            <a:ext cx="4714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da-DK" altLang="da-DK" sz="2400">
                <a:latin typeface="Calibri" panose="020F0502020204030204" pitchFamily="34" charset="0"/>
              </a:rPr>
              <a:t>Det er nu varmt nok til at man kan ’dele’ yngellejet …</a:t>
            </a:r>
          </a:p>
          <a:p>
            <a:pPr lvl="1" eaLnBrk="1" hangingPunct="1"/>
            <a:endParaRPr lang="da-DK" altLang="da-DK" sz="2400">
              <a:latin typeface="Calibri" panose="020F0502020204030204" pitchFamily="34" charset="0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sz="2000">
                <a:latin typeface="Calibri" panose="020F0502020204030204" pitchFamily="34" charset="0"/>
              </a:rPr>
              <a:t>giver plads til Dronningens forsatte æglægning …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endParaRPr lang="da-DK" altLang="da-DK" sz="2000">
              <a:latin typeface="Calibri" panose="020F0502020204030204" pitchFamily="34" charset="0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sz="2000">
                <a:latin typeface="Calibri" panose="020F0502020204030204" pitchFamily="34" charset="0"/>
              </a:rPr>
              <a:t> derved hindres sværmning</a:t>
            </a:r>
          </a:p>
          <a:p>
            <a:pPr lvl="2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sz="2000">
                <a:latin typeface="Calibri" panose="020F0502020204030204" pitchFamily="34" charset="0"/>
              </a:rPr>
              <a:t> den øverste kasse honning bliver snart klar til høst</a:t>
            </a:r>
            <a:endParaRPr lang="da-DK" altLang="da-DK" sz="2400">
              <a:latin typeface="Calibri" panose="020F0502020204030204" pitchFamily="34" charset="0"/>
            </a:endParaRPr>
          </a:p>
        </p:txBody>
      </p:sp>
      <p:grpSp>
        <p:nvGrpSpPr>
          <p:cNvPr id="32772" name="Group 14"/>
          <p:cNvGrpSpPr>
            <a:grpSpLocks/>
          </p:cNvGrpSpPr>
          <p:nvPr/>
        </p:nvGrpSpPr>
        <p:grpSpPr bwMode="auto">
          <a:xfrm>
            <a:off x="1702401" y="4929188"/>
            <a:ext cx="2357437" cy="1571625"/>
            <a:chOff x="1616" y="12145"/>
            <a:chExt cx="4851" cy="3465"/>
          </a:xfrm>
        </p:grpSpPr>
        <p:sp>
          <p:nvSpPr>
            <p:cNvPr id="32810" name="Rectangle 15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1" name="Rectangle 16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2" name="Rectangle 17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3" name="Rectangle 18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4" name="Rectangle 19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5" name="Rectangle 20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6" name="Rectangle 21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7" name="Rectangle 22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8" name="Rectangle 23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19" name="Rectangle 24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20" name="Rectangle 25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32773" name="Group 39"/>
          <p:cNvGrpSpPr>
            <a:grpSpLocks/>
          </p:cNvGrpSpPr>
          <p:nvPr/>
        </p:nvGrpSpPr>
        <p:grpSpPr bwMode="auto">
          <a:xfrm>
            <a:off x="1702401" y="3500438"/>
            <a:ext cx="2357437" cy="1428750"/>
            <a:chOff x="1616" y="8742"/>
            <a:chExt cx="4850" cy="3466"/>
          </a:xfrm>
        </p:grpSpPr>
        <p:sp>
          <p:nvSpPr>
            <p:cNvPr id="32799" name="Rectangle 40"/>
            <p:cNvSpPr>
              <a:spLocks noChangeArrowheads="1"/>
            </p:cNvSpPr>
            <p:nvPr/>
          </p:nvSpPr>
          <p:spPr bwMode="auto">
            <a:xfrm>
              <a:off x="1616" y="8742"/>
              <a:ext cx="4850" cy="34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0" name="Rectangle 41"/>
            <p:cNvSpPr>
              <a:spLocks noChangeArrowheads="1"/>
            </p:cNvSpPr>
            <p:nvPr/>
          </p:nvSpPr>
          <p:spPr bwMode="auto">
            <a:xfrm>
              <a:off x="5957" y="8883"/>
              <a:ext cx="275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1" name="Rectangle 42"/>
            <p:cNvSpPr>
              <a:spLocks noChangeArrowheads="1"/>
            </p:cNvSpPr>
            <p:nvPr/>
          </p:nvSpPr>
          <p:spPr bwMode="auto">
            <a:xfrm>
              <a:off x="552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2" name="Rectangle 43"/>
            <p:cNvSpPr>
              <a:spLocks noChangeArrowheads="1"/>
            </p:cNvSpPr>
            <p:nvPr/>
          </p:nvSpPr>
          <p:spPr bwMode="auto">
            <a:xfrm>
              <a:off x="5061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3" name="Rectangle 44"/>
            <p:cNvSpPr>
              <a:spLocks noChangeArrowheads="1"/>
            </p:cNvSpPr>
            <p:nvPr/>
          </p:nvSpPr>
          <p:spPr bwMode="auto">
            <a:xfrm>
              <a:off x="4593" y="8883"/>
              <a:ext cx="273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4" name="Rectangle 45"/>
            <p:cNvSpPr>
              <a:spLocks noChangeArrowheads="1"/>
            </p:cNvSpPr>
            <p:nvPr/>
          </p:nvSpPr>
          <p:spPr bwMode="auto">
            <a:xfrm>
              <a:off x="4124" y="8883"/>
              <a:ext cx="274" cy="3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5" name="Rectangle 46"/>
            <p:cNvSpPr>
              <a:spLocks noChangeArrowheads="1"/>
            </p:cNvSpPr>
            <p:nvPr/>
          </p:nvSpPr>
          <p:spPr bwMode="auto">
            <a:xfrm>
              <a:off x="3656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6" name="Rectangle 47"/>
            <p:cNvSpPr>
              <a:spLocks noChangeArrowheads="1"/>
            </p:cNvSpPr>
            <p:nvPr/>
          </p:nvSpPr>
          <p:spPr bwMode="auto">
            <a:xfrm>
              <a:off x="3188" y="888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7" name="Rectangle 48"/>
            <p:cNvSpPr>
              <a:spLocks noChangeArrowheads="1"/>
            </p:cNvSpPr>
            <p:nvPr/>
          </p:nvSpPr>
          <p:spPr bwMode="auto">
            <a:xfrm>
              <a:off x="2239" y="888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8" name="Rectangle 49"/>
            <p:cNvSpPr>
              <a:spLocks noChangeArrowheads="1"/>
            </p:cNvSpPr>
            <p:nvPr/>
          </p:nvSpPr>
          <p:spPr bwMode="auto">
            <a:xfrm>
              <a:off x="1808" y="8883"/>
              <a:ext cx="274" cy="30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809" name="Rectangle 50"/>
            <p:cNvSpPr>
              <a:spLocks noChangeArrowheads="1"/>
            </p:cNvSpPr>
            <p:nvPr/>
          </p:nvSpPr>
          <p:spPr bwMode="auto">
            <a:xfrm>
              <a:off x="2680" y="8883"/>
              <a:ext cx="274" cy="3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32774" name="Group 2"/>
          <p:cNvGrpSpPr>
            <a:grpSpLocks/>
          </p:cNvGrpSpPr>
          <p:nvPr/>
        </p:nvGrpSpPr>
        <p:grpSpPr bwMode="auto">
          <a:xfrm>
            <a:off x="1702401" y="1857375"/>
            <a:ext cx="2357437" cy="1554163"/>
            <a:chOff x="5411" y="5068"/>
            <a:chExt cx="3624" cy="2589"/>
          </a:xfrm>
        </p:grpSpPr>
        <p:sp>
          <p:nvSpPr>
            <p:cNvPr id="32788" name="Rectangle 3"/>
            <p:cNvSpPr>
              <a:spLocks noChangeArrowheads="1"/>
            </p:cNvSpPr>
            <p:nvPr/>
          </p:nvSpPr>
          <p:spPr bwMode="auto">
            <a:xfrm>
              <a:off x="5411" y="5068"/>
              <a:ext cx="3624" cy="25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9" name="Rectangle 4"/>
            <p:cNvSpPr>
              <a:spLocks noChangeArrowheads="1"/>
            </p:cNvSpPr>
            <p:nvPr/>
          </p:nvSpPr>
          <p:spPr bwMode="auto">
            <a:xfrm>
              <a:off x="5557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0" name="Rectangle 5"/>
            <p:cNvSpPr>
              <a:spLocks noChangeArrowheads="1"/>
            </p:cNvSpPr>
            <p:nvPr/>
          </p:nvSpPr>
          <p:spPr bwMode="auto">
            <a:xfrm>
              <a:off x="6935" y="5206"/>
              <a:ext cx="204" cy="228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1" name="Rectangle 6"/>
            <p:cNvSpPr>
              <a:spLocks noChangeArrowheads="1"/>
            </p:cNvSpPr>
            <p:nvPr/>
          </p:nvSpPr>
          <p:spPr bwMode="auto">
            <a:xfrm>
              <a:off x="7286" y="5206"/>
              <a:ext cx="204" cy="228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2" name="Rectangle 7"/>
            <p:cNvSpPr>
              <a:spLocks noChangeArrowheads="1"/>
            </p:cNvSpPr>
            <p:nvPr/>
          </p:nvSpPr>
          <p:spPr bwMode="auto">
            <a:xfrm>
              <a:off x="763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3" name="Rectangle 8"/>
            <p:cNvSpPr>
              <a:spLocks noChangeArrowheads="1"/>
            </p:cNvSpPr>
            <p:nvPr/>
          </p:nvSpPr>
          <p:spPr bwMode="auto">
            <a:xfrm>
              <a:off x="7986" y="5206"/>
              <a:ext cx="203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4" name="Rectangle 9"/>
            <p:cNvSpPr>
              <a:spLocks noChangeArrowheads="1"/>
            </p:cNvSpPr>
            <p:nvPr/>
          </p:nvSpPr>
          <p:spPr bwMode="auto">
            <a:xfrm>
              <a:off x="8335" y="5206"/>
              <a:ext cx="205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5" name="Rectangle 10"/>
            <p:cNvSpPr>
              <a:spLocks noChangeArrowheads="1"/>
            </p:cNvSpPr>
            <p:nvPr/>
          </p:nvSpPr>
          <p:spPr bwMode="auto">
            <a:xfrm>
              <a:off x="865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6" name="Rectangle 11"/>
            <p:cNvSpPr>
              <a:spLocks noChangeArrowheads="1"/>
            </p:cNvSpPr>
            <p:nvPr/>
          </p:nvSpPr>
          <p:spPr bwMode="auto">
            <a:xfrm>
              <a:off x="6586" y="5206"/>
              <a:ext cx="204" cy="2289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7" name="Rectangle 12"/>
            <p:cNvSpPr>
              <a:spLocks noChangeArrowheads="1"/>
            </p:cNvSpPr>
            <p:nvPr/>
          </p:nvSpPr>
          <p:spPr bwMode="auto">
            <a:xfrm>
              <a:off x="58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98" name="Rectangle 13"/>
            <p:cNvSpPr>
              <a:spLocks noChangeArrowheads="1"/>
            </p:cNvSpPr>
            <p:nvPr/>
          </p:nvSpPr>
          <p:spPr bwMode="auto">
            <a:xfrm>
              <a:off x="6206" y="5206"/>
              <a:ext cx="205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grpSp>
        <p:nvGrpSpPr>
          <p:cNvPr id="32775" name="Group 2"/>
          <p:cNvGrpSpPr>
            <a:grpSpLocks/>
          </p:cNvGrpSpPr>
          <p:nvPr/>
        </p:nvGrpSpPr>
        <p:grpSpPr bwMode="auto">
          <a:xfrm>
            <a:off x="1702401" y="285750"/>
            <a:ext cx="2357437" cy="1571625"/>
            <a:chOff x="5411" y="5068"/>
            <a:chExt cx="3624" cy="2589"/>
          </a:xfrm>
        </p:grpSpPr>
        <p:sp>
          <p:nvSpPr>
            <p:cNvPr id="32777" name="Rectangle 3"/>
            <p:cNvSpPr>
              <a:spLocks noChangeArrowheads="1"/>
            </p:cNvSpPr>
            <p:nvPr/>
          </p:nvSpPr>
          <p:spPr bwMode="auto">
            <a:xfrm>
              <a:off x="5411" y="5068"/>
              <a:ext cx="3624" cy="25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78" name="Rectangle 4"/>
            <p:cNvSpPr>
              <a:spLocks noChangeArrowheads="1"/>
            </p:cNvSpPr>
            <p:nvPr/>
          </p:nvSpPr>
          <p:spPr bwMode="auto">
            <a:xfrm>
              <a:off x="5557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79" name="Rectangle 5"/>
            <p:cNvSpPr>
              <a:spLocks noChangeArrowheads="1"/>
            </p:cNvSpPr>
            <p:nvPr/>
          </p:nvSpPr>
          <p:spPr bwMode="auto">
            <a:xfrm>
              <a:off x="6935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0" name="Rectangle 6"/>
            <p:cNvSpPr>
              <a:spLocks noChangeArrowheads="1"/>
            </p:cNvSpPr>
            <p:nvPr/>
          </p:nvSpPr>
          <p:spPr bwMode="auto">
            <a:xfrm>
              <a:off x="72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1" name="Rectangle 7"/>
            <p:cNvSpPr>
              <a:spLocks noChangeArrowheads="1"/>
            </p:cNvSpPr>
            <p:nvPr/>
          </p:nvSpPr>
          <p:spPr bwMode="auto">
            <a:xfrm>
              <a:off x="763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2" name="Rectangle 8"/>
            <p:cNvSpPr>
              <a:spLocks noChangeArrowheads="1"/>
            </p:cNvSpPr>
            <p:nvPr/>
          </p:nvSpPr>
          <p:spPr bwMode="auto">
            <a:xfrm>
              <a:off x="7986" y="5206"/>
              <a:ext cx="203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3" name="Rectangle 9"/>
            <p:cNvSpPr>
              <a:spLocks noChangeArrowheads="1"/>
            </p:cNvSpPr>
            <p:nvPr/>
          </p:nvSpPr>
          <p:spPr bwMode="auto">
            <a:xfrm>
              <a:off x="8335" y="5206"/>
              <a:ext cx="205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865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5" name="Rectangle 11"/>
            <p:cNvSpPr>
              <a:spLocks noChangeArrowheads="1"/>
            </p:cNvSpPr>
            <p:nvPr/>
          </p:nvSpPr>
          <p:spPr bwMode="auto">
            <a:xfrm>
              <a:off x="6586" y="5206"/>
              <a:ext cx="204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6" name="Rectangle 12"/>
            <p:cNvSpPr>
              <a:spLocks noChangeArrowheads="1"/>
            </p:cNvSpPr>
            <p:nvPr/>
          </p:nvSpPr>
          <p:spPr bwMode="auto">
            <a:xfrm>
              <a:off x="5886" y="5206"/>
              <a:ext cx="204" cy="22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  <p:sp>
          <p:nvSpPr>
            <p:cNvPr id="32787" name="Rectangle 13"/>
            <p:cNvSpPr>
              <a:spLocks noChangeArrowheads="1"/>
            </p:cNvSpPr>
            <p:nvPr/>
          </p:nvSpPr>
          <p:spPr bwMode="auto">
            <a:xfrm>
              <a:off x="6206" y="5206"/>
              <a:ext cx="205" cy="228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Calibri" panose="020F0502020204030204" pitchFamily="34" charset="0"/>
              </a:endParaRPr>
            </a:p>
          </p:txBody>
        </p:sp>
      </p:grpSp>
      <p:sp>
        <p:nvSpPr>
          <p:cNvPr id="32776" name="Tekstboks 87"/>
          <p:cNvSpPr txBox="1">
            <a:spLocks noChangeArrowheads="1"/>
          </p:cNvSpPr>
          <p:nvPr/>
        </p:nvSpPr>
        <p:spPr bwMode="auto">
          <a:xfrm>
            <a:off x="4143375" y="722220"/>
            <a:ext cx="4357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3200" b="1" dirty="0">
                <a:latin typeface="Calibri" panose="020F0502020204030204" pitchFamily="34" charset="0"/>
              </a:rPr>
              <a:t>Så må vi sætte et magasin mere på!</a:t>
            </a:r>
          </a:p>
        </p:txBody>
      </p:sp>
    </p:spTree>
    <p:extLst>
      <p:ext uri="{BB962C8B-B14F-4D97-AF65-F5344CB8AC3E}">
        <p14:creationId xmlns:p14="http://schemas.microsoft.com/office/powerpoint/2010/main" val="2486657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00125" y="730065"/>
            <a:ext cx="714375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Hvordan man giver mere plads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214438"/>
            <a:ext cx="817403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kstboks 8"/>
          <p:cNvSpPr txBox="1">
            <a:spLocks noChangeArrowheads="1"/>
          </p:cNvSpPr>
          <p:nvPr/>
        </p:nvSpPr>
        <p:spPr bwMode="auto">
          <a:xfrm>
            <a:off x="785813" y="4694238"/>
            <a:ext cx="74295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200" b="1">
                <a:latin typeface="Calibri" panose="020F0502020204030204" pitchFamily="34" charset="0"/>
              </a:rPr>
              <a:t>Årets gang i magasinerne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400">
                <a:latin typeface="Calibri" panose="020F0502020204030204" pitchFamily="34" charset="0"/>
              </a:rPr>
              <a:t> </a:t>
            </a:r>
            <a:r>
              <a:rPr lang="da-DK" altLang="da-DK" sz="2000">
                <a:latin typeface="Calibri" panose="020F0502020204030204" pitchFamily="34" charset="0"/>
              </a:rPr>
              <a:t>Giver god plads til yngelleje for en stærk familie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>
                <a:latin typeface="Calibri" panose="020F0502020204030204" pitchFamily="34" charset="0"/>
              </a:rPr>
              <a:t> Brug af dronninggitter giver ’rene’ honning magasiner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>
                <a:latin typeface="Calibri" panose="020F0502020204030204" pitchFamily="34" charset="0"/>
              </a:rPr>
              <a:t> Nemt at holde styr på sværmtendenser</a:t>
            </a:r>
            <a:endParaRPr lang="da-DK" altLang="da-DK"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da-DK" altLang="da-DK" sz="2000">
                <a:latin typeface="Calibri" panose="020F0502020204030204" pitchFamily="34" charset="0"/>
              </a:rPr>
              <a:t> Nemt at etablere ’vinterleje’</a:t>
            </a:r>
          </a:p>
        </p:txBody>
      </p:sp>
      <p:sp>
        <p:nvSpPr>
          <p:cNvPr id="33797" name="Tekstboks 6"/>
          <p:cNvSpPr txBox="1">
            <a:spLocks noChangeArrowheads="1"/>
          </p:cNvSpPr>
          <p:nvPr/>
        </p:nvSpPr>
        <p:spPr bwMode="auto">
          <a:xfrm>
            <a:off x="571500" y="1500188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>
                <a:solidFill>
                  <a:srgbClr val="00B050"/>
                </a:solidFill>
              </a:rPr>
              <a:t>Norsk mål:</a:t>
            </a:r>
          </a:p>
        </p:txBody>
      </p:sp>
    </p:spTree>
    <p:extLst>
      <p:ext uri="{BB962C8B-B14F-4D97-AF65-F5344CB8AC3E}">
        <p14:creationId xmlns:p14="http://schemas.microsoft.com/office/powerpoint/2010/main" val="322125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57200" y="744406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En dronning bliver til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8625" y="2000250"/>
            <a:ext cx="5143500" cy="4019550"/>
          </a:xfrm>
        </p:spPr>
        <p:txBody>
          <a:bodyPr/>
          <a:lstStyle/>
          <a:p>
            <a:r>
              <a:rPr lang="da-DK" altLang="da-DK" sz="1800" b="1" smtClean="0"/>
              <a:t>Det der bestemmer om et befrugtet æg bliver til en arbejder eller til en dronning er fodring.</a:t>
            </a:r>
          </a:p>
          <a:p>
            <a:endParaRPr lang="da-DK" altLang="da-DK" sz="1800" smtClean="0"/>
          </a:p>
          <a:p>
            <a:r>
              <a:rPr lang="da-DK" altLang="da-DK" sz="1800" smtClean="0"/>
              <a:t>De 2 første dag får larven ren fodersaft 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altLang="da-DK" sz="1800" smtClean="0"/>
              <a:t>	- hvis den skal blive til en arbejderbi bliver herefter også fodret med ”bibrød” 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altLang="da-DK" sz="1800" smtClean="0"/>
              <a:t>	- en blanding af pollen &amp; honning 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altLang="da-DK" sz="1800" smtClean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altLang="da-DK" sz="1800" smtClean="0"/>
              <a:t>	</a:t>
            </a:r>
          </a:p>
        </p:txBody>
      </p:sp>
      <p:pic>
        <p:nvPicPr>
          <p:cNvPr id="5" name="Pladsholder til indhold 4" descr="Fig 39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5643563" y="1833563"/>
            <a:ext cx="2857500" cy="3810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76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57200" y="744406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En dronning bliver til</a:t>
            </a:r>
          </a:p>
        </p:txBody>
      </p:sp>
      <p:sp>
        <p:nvSpPr>
          <p:cNvPr id="35843" name="Pladsholder til indhold 2"/>
          <p:cNvSpPr>
            <a:spLocks noGrp="1"/>
          </p:cNvSpPr>
          <p:nvPr>
            <p:ph sz="half" idx="1"/>
          </p:nvPr>
        </p:nvSpPr>
        <p:spPr>
          <a:xfrm>
            <a:off x="428625" y="1857375"/>
            <a:ext cx="5143500" cy="4019550"/>
          </a:xfrm>
        </p:spPr>
        <p:txBody>
          <a:bodyPr/>
          <a:lstStyle/>
          <a:p>
            <a:r>
              <a:rPr lang="da-DK" altLang="da-DK" sz="1800" b="1" smtClean="0"/>
              <a:t>Det der bestemmer om et befrugtet æg bliver til en arbejder eller til en dronning er fodring.</a:t>
            </a:r>
          </a:p>
          <a:p>
            <a:endParaRPr lang="da-DK" altLang="da-DK" sz="1800" smtClean="0"/>
          </a:p>
          <a:p>
            <a:r>
              <a:rPr lang="da-DK" altLang="da-DK" sz="1800" smtClean="0"/>
              <a:t>Hvis larven derimod skal blive til en dronning vil den få en særlig foderblanding der hedder 	”Dronninggelé” 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altLang="da-DK" sz="1800" smtClean="0"/>
              <a:t>	- meget rigt på kulhydrater (sukkerstoffer).</a:t>
            </a:r>
          </a:p>
          <a:p>
            <a:pPr>
              <a:buFont typeface="Arial" panose="020B0604020202020204" pitchFamily="34" charset="0"/>
              <a:buNone/>
            </a:pPr>
            <a:endParaRPr lang="da-DK" altLang="da-DK" sz="1800" smtClean="0"/>
          </a:p>
          <a:p>
            <a:pPr>
              <a:buFont typeface="Arial" panose="020B0604020202020204" pitchFamily="34" charset="0"/>
              <a:buNone/>
            </a:pPr>
            <a:endParaRPr lang="da-DK" altLang="da-DK" sz="1800" smtClean="0"/>
          </a:p>
        </p:txBody>
      </p:sp>
      <p:pic>
        <p:nvPicPr>
          <p:cNvPr id="5" name="Pladsholder til indhold 4" descr="Fig 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7700" y="1833563"/>
            <a:ext cx="2689225" cy="3810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26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57200" y="734353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En dronning bliver til</a:t>
            </a:r>
          </a:p>
        </p:txBody>
      </p:sp>
      <p:sp>
        <p:nvSpPr>
          <p:cNvPr id="36867" name="Pladsholder til indhold 2"/>
          <p:cNvSpPr>
            <a:spLocks noGrp="1"/>
          </p:cNvSpPr>
          <p:nvPr>
            <p:ph sz="half" idx="1"/>
          </p:nvPr>
        </p:nvSpPr>
        <p:spPr>
          <a:xfrm>
            <a:off x="428625" y="1857375"/>
            <a:ext cx="5143500" cy="4019550"/>
          </a:xfrm>
        </p:spPr>
        <p:txBody>
          <a:bodyPr/>
          <a:lstStyle/>
          <a:p>
            <a:r>
              <a:rPr lang="da-DK" altLang="da-DK" sz="1800" b="1" dirty="0" smtClean="0"/>
              <a:t>Det der bestemmer om et befrugtet æg bliver til en arbejder eller til en dronning er fodring.</a:t>
            </a:r>
          </a:p>
          <a:p>
            <a:endParaRPr lang="da-DK" altLang="da-DK" sz="1800" dirty="0" smtClean="0"/>
          </a:p>
          <a:p>
            <a:r>
              <a:rPr lang="da-DK" altLang="da-DK" sz="1800" dirty="0" err="1" smtClean="0"/>
              <a:t>Dronninglarven</a:t>
            </a:r>
            <a:r>
              <a:rPr lang="da-DK" altLang="da-DK" sz="1800" dirty="0" smtClean="0"/>
              <a:t> nærmest svømmer i </a:t>
            </a:r>
            <a:r>
              <a:rPr lang="da-DK" altLang="da-DK" sz="1800" dirty="0" smtClean="0"/>
              <a:t>det </a:t>
            </a:r>
            <a:r>
              <a:rPr lang="da-DK" altLang="da-DK" sz="1800" dirty="0" smtClean="0"/>
              <a:t>meget </a:t>
            </a:r>
            <a:r>
              <a:rPr lang="da-DK" altLang="da-DK" sz="1800" dirty="0" smtClean="0"/>
              <a:t>næringsrige </a:t>
            </a:r>
            <a:r>
              <a:rPr lang="da-DK" altLang="da-DK" sz="1800" dirty="0" smtClean="0"/>
              <a:t>foder og væksten er så kraftigt at cellen bliver bygget så den hænger nedad fra tavlen</a:t>
            </a:r>
          </a:p>
          <a:p>
            <a:pPr>
              <a:buFont typeface="Arial" panose="020B0604020202020204" pitchFamily="34" charset="0"/>
              <a:buNone/>
            </a:pPr>
            <a:endParaRPr lang="da-DK" altLang="da-DK" sz="1800" dirty="0" smtClean="0"/>
          </a:p>
          <a:p>
            <a:pPr>
              <a:buFont typeface="Arial" panose="020B0604020202020204" pitchFamily="34" charset="0"/>
              <a:buNone/>
            </a:pPr>
            <a:r>
              <a:rPr lang="da-DK" altLang="da-DK" sz="1800" dirty="0" smtClean="0"/>
              <a:t>	</a:t>
            </a:r>
          </a:p>
        </p:txBody>
      </p:sp>
      <p:pic>
        <p:nvPicPr>
          <p:cNvPr id="5" name="Pladsholder til indhold 4" descr="Fig 39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10000"/>
          </a:blip>
          <a:srcRect/>
          <a:stretch>
            <a:fillRect/>
          </a:stretch>
        </p:blipFill>
        <p:spPr>
          <a:xfrm>
            <a:off x="5857875" y="1851025"/>
            <a:ext cx="2786063" cy="3435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87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57200" y="704207"/>
            <a:ext cx="8229600" cy="1143000"/>
          </a:xfrm>
        </p:spPr>
        <p:txBody>
          <a:bodyPr/>
          <a:lstStyle/>
          <a:p>
            <a:r>
              <a:rPr lang="da-DK" altLang="da-DK" dirty="0" smtClean="0"/>
              <a:t>En dronning bliver til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85750" y="2052638"/>
            <a:ext cx="5500688" cy="4019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1800" b="1" dirty="0" smtClean="0"/>
              <a:t>Når dronningen er 6-7 dage gamle  flyver hun ud til parring ved Dronesamlingspladsen. Solen skinner og der er 20 grader varmt.</a:t>
            </a:r>
          </a:p>
          <a:p>
            <a:pPr fontAlgn="auto">
              <a:spcAft>
                <a:spcPts val="0"/>
              </a:spcAft>
              <a:defRPr/>
            </a:pPr>
            <a:endParaRPr lang="da-DK" sz="1800" dirty="0" smtClean="0"/>
          </a:p>
          <a:p>
            <a:pPr fontAlgn="auto">
              <a:spcAft>
                <a:spcPts val="0"/>
              </a:spcAft>
              <a:defRPr/>
            </a:pPr>
            <a:endParaRPr lang="da-DK" sz="1800" dirty="0" smtClean="0"/>
          </a:p>
          <a:p>
            <a:pPr fontAlgn="auto">
              <a:spcAft>
                <a:spcPts val="0"/>
              </a:spcAft>
              <a:defRPr/>
            </a:pPr>
            <a:endParaRPr lang="da-DK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da-DK" sz="1800" dirty="0" smtClean="0"/>
              <a:t>Dronningen parrer sig med 10 – 20 droner som fylder hendes sædblære med nok sæd til, at hun kan lægge og befrugte æg resten af sit liv.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a-DK" sz="1800" dirty="0" smtClean="0"/>
              <a:t>	Hun behøver ikke at parres mere og forbliver i bistadet resten </a:t>
            </a:r>
            <a:r>
              <a:rPr lang="da-DK" sz="1800" smtClean="0"/>
              <a:t>af </a:t>
            </a:r>
            <a:r>
              <a:rPr lang="da-DK" sz="1800" smtClean="0"/>
              <a:t>sine </a:t>
            </a:r>
            <a:r>
              <a:rPr lang="da-DK" sz="1800" dirty="0" smtClean="0"/>
              <a:t>dage.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a-DK" sz="1800" dirty="0" smtClean="0"/>
              <a:t>	(hvis ikke hun sværmer bort til et nyt sted)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a-DK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a-DK" sz="1800" dirty="0" smtClean="0"/>
              <a:t>	</a:t>
            </a:r>
          </a:p>
        </p:txBody>
      </p:sp>
      <p:pic>
        <p:nvPicPr>
          <p:cNvPr id="5" name="Pladsholder til indhold 4" descr="Fig 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8025" y="4159039"/>
            <a:ext cx="2855913" cy="18208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 descr="C:\Dokumenter\Mic\Bier\Billedarkiv\424x316biflyvning2098 S M Niel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719052"/>
            <a:ext cx="2801937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61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68413" y="1549106"/>
            <a:ext cx="6589712" cy="439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928813" y="725193"/>
            <a:ext cx="5286375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Så er der en Dronning!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2714612" y="2796874"/>
            <a:ext cx="2643206" cy="257176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26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57695"/>
              </p:ext>
            </p:extLst>
          </p:nvPr>
        </p:nvGraphicFramePr>
        <p:xfrm>
          <a:off x="785786" y="2087902"/>
          <a:ext cx="7572428" cy="400052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641277">
                <a:tc>
                  <a:txBody>
                    <a:bodyPr/>
                    <a:lstStyle/>
                    <a:p>
                      <a:pPr algn="ctr"/>
                      <a:r>
                        <a:rPr lang="da-DK" sz="2800" b="1" i="0" dirty="0" smtClean="0"/>
                        <a:t>Udvikling</a:t>
                      </a:r>
                      <a:endParaRPr lang="da-DK" sz="2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Dronning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Arbejder 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Drone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892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Æg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3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3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3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790412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Larve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6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6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7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790412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Forseglet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7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12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14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892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I alt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16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21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/>
                        <a:t>24</a:t>
                      </a:r>
                      <a:endParaRPr lang="da-DK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>
          <a:xfrm>
            <a:off x="1214438" y="730602"/>
            <a:ext cx="6715125" cy="1285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Hvorfor er det vigtigt at der er en æglæggende Dronning?</a:t>
            </a:r>
          </a:p>
        </p:txBody>
      </p:sp>
    </p:spTree>
    <p:extLst>
      <p:ext uri="{BB962C8B-B14F-4D97-AF65-F5344CB8AC3E}">
        <p14:creationId xmlns:p14="http://schemas.microsoft.com/office/powerpoint/2010/main" val="296312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69816"/>
            <a:ext cx="7572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85813" y="728453"/>
            <a:ext cx="7000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3600" b="1" dirty="0" err="1">
                <a:latin typeface="Calibri" panose="020F0502020204030204" pitchFamily="34" charset="0"/>
              </a:rPr>
              <a:t>Arbejdsbi’s</a:t>
            </a:r>
            <a:r>
              <a:rPr lang="da-DK" altLang="da-DK" sz="3600" b="1" dirty="0">
                <a:latin typeface="Calibri" panose="020F0502020204030204" pitchFamily="34" charset="0"/>
              </a:rPr>
              <a:t> Livscyklu</a:t>
            </a:r>
            <a:r>
              <a:rPr lang="da-DK" altLang="da-DK" sz="4000" b="1" dirty="0">
                <a:latin typeface="Calibri" panose="020F0502020204030204" pitchFamily="34" charset="0"/>
              </a:rPr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lang="da-DK" altLang="da-DK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(Efter 21 dages udvikling i cellen)</a:t>
            </a:r>
          </a:p>
        </p:txBody>
      </p:sp>
      <p:sp>
        <p:nvSpPr>
          <p:cNvPr id="8196" name="Tekstboks 4"/>
          <p:cNvSpPr txBox="1">
            <a:spLocks noChangeArrowheads="1"/>
          </p:cNvSpPr>
          <p:nvPr/>
        </p:nvSpPr>
        <p:spPr bwMode="auto">
          <a:xfrm>
            <a:off x="4286250" y="5541753"/>
            <a:ext cx="292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400" b="1">
                <a:solidFill>
                  <a:srgbClr val="00B050"/>
                </a:solidFill>
                <a:latin typeface="Calibri" panose="020F0502020204030204" pitchFamily="34" charset="0"/>
              </a:rPr>
              <a:t>Først fra den 21.dag er de trækbier </a:t>
            </a:r>
          </a:p>
          <a:p>
            <a:pPr algn="ctr" eaLnBrk="1" hangingPunct="1"/>
            <a:r>
              <a:rPr lang="da-DK" altLang="da-DK" sz="2400" b="1">
                <a:solidFill>
                  <a:srgbClr val="00B050"/>
                </a:solidFill>
                <a:latin typeface="Calibri" panose="020F0502020204030204" pitchFamily="34" charset="0"/>
              </a:rPr>
              <a:t>i cirka 1 – 3 uger</a:t>
            </a:r>
          </a:p>
        </p:txBody>
      </p:sp>
      <p:sp>
        <p:nvSpPr>
          <p:cNvPr id="8197" name="Tekstboks 8"/>
          <p:cNvSpPr txBox="1">
            <a:spLocks noChangeArrowheads="1"/>
          </p:cNvSpPr>
          <p:nvPr/>
        </p:nvSpPr>
        <p:spPr bwMode="auto">
          <a:xfrm>
            <a:off x="142875" y="4184441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1.- 3. dag rengøring.</a:t>
            </a:r>
          </a:p>
        </p:txBody>
      </p:sp>
      <p:cxnSp>
        <p:nvCxnSpPr>
          <p:cNvPr id="8198" name="Lige pilforbindelse 10"/>
          <p:cNvCxnSpPr>
            <a:cxnSpLocks noChangeShapeType="1"/>
          </p:cNvCxnSpPr>
          <p:nvPr/>
        </p:nvCxnSpPr>
        <p:spPr bwMode="auto">
          <a:xfrm rot="5400000">
            <a:off x="1285875" y="3827253"/>
            <a:ext cx="50006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kstboks 15"/>
          <p:cNvSpPr txBox="1">
            <a:spLocks noChangeArrowheads="1"/>
          </p:cNvSpPr>
          <p:nvPr/>
        </p:nvSpPr>
        <p:spPr bwMode="auto">
          <a:xfrm>
            <a:off x="1000125" y="4613066"/>
            <a:ext cx="192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3.- 5. dag fodersaftkirtlerne vokser</a:t>
            </a:r>
          </a:p>
        </p:txBody>
      </p:sp>
      <p:cxnSp>
        <p:nvCxnSpPr>
          <p:cNvPr id="8200" name="Lige pilforbindelse 17"/>
          <p:cNvCxnSpPr>
            <a:cxnSpLocks noChangeShapeType="1"/>
          </p:cNvCxnSpPr>
          <p:nvPr/>
        </p:nvCxnSpPr>
        <p:spPr bwMode="auto">
          <a:xfrm rot="5400000">
            <a:off x="1750219" y="3934409"/>
            <a:ext cx="1285875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Tekstboks 18"/>
          <p:cNvSpPr txBox="1">
            <a:spLocks noChangeArrowheads="1"/>
          </p:cNvSpPr>
          <p:nvPr/>
        </p:nvSpPr>
        <p:spPr bwMode="auto">
          <a:xfrm>
            <a:off x="2143125" y="5327441"/>
            <a:ext cx="2347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6.-10. dag </a:t>
            </a:r>
          </a:p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Ammebi + passe dronning</a:t>
            </a:r>
          </a:p>
        </p:txBody>
      </p:sp>
      <p:cxnSp>
        <p:nvCxnSpPr>
          <p:cNvPr id="8202" name="Lige pilforbindelse 20"/>
          <p:cNvCxnSpPr>
            <a:cxnSpLocks noChangeShapeType="1"/>
          </p:cNvCxnSpPr>
          <p:nvPr/>
        </p:nvCxnSpPr>
        <p:spPr bwMode="auto">
          <a:xfrm rot="16200000" flipH="1">
            <a:off x="2571750" y="4470191"/>
            <a:ext cx="142875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3" name="Tekstboks 26"/>
          <p:cNvSpPr txBox="1">
            <a:spLocks noChangeArrowheads="1"/>
          </p:cNvSpPr>
          <p:nvPr/>
        </p:nvSpPr>
        <p:spPr bwMode="auto">
          <a:xfrm>
            <a:off x="3571875" y="4398753"/>
            <a:ext cx="442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10.- 20. dag </a:t>
            </a:r>
          </a:p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byggebi + modtage nektar og pollen</a:t>
            </a:r>
          </a:p>
          <a:p>
            <a:pPr algn="ctr" eaLnBrk="1" hangingPunct="1"/>
            <a:r>
              <a:rPr lang="da-DK" altLang="da-DK">
                <a:latin typeface="Calibri" panose="020F0502020204030204" pitchFamily="34" charset="0"/>
              </a:rPr>
              <a:t>og lave honning + vagtbier</a:t>
            </a:r>
          </a:p>
        </p:txBody>
      </p:sp>
      <p:cxnSp>
        <p:nvCxnSpPr>
          <p:cNvPr id="8204" name="Lige pilforbindelse 29"/>
          <p:cNvCxnSpPr>
            <a:cxnSpLocks noChangeShapeType="1"/>
          </p:cNvCxnSpPr>
          <p:nvPr/>
        </p:nvCxnSpPr>
        <p:spPr bwMode="auto">
          <a:xfrm>
            <a:off x="4357688" y="4041566"/>
            <a:ext cx="785812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Lige pilforbindelse 34"/>
          <p:cNvCxnSpPr>
            <a:cxnSpLocks noChangeShapeType="1"/>
          </p:cNvCxnSpPr>
          <p:nvPr/>
        </p:nvCxnSpPr>
        <p:spPr bwMode="auto">
          <a:xfrm rot="5400000">
            <a:off x="6429375" y="3970128"/>
            <a:ext cx="50006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Lige pilforbindelse 36"/>
          <p:cNvCxnSpPr>
            <a:cxnSpLocks noChangeShapeType="1"/>
            <a:endCxn id="8203" idx="0"/>
          </p:cNvCxnSpPr>
          <p:nvPr/>
        </p:nvCxnSpPr>
        <p:spPr bwMode="auto">
          <a:xfrm rot="16200000" flipH="1">
            <a:off x="5572125" y="4184441"/>
            <a:ext cx="357187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4862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boks 1"/>
          <p:cNvSpPr txBox="1">
            <a:spLocks noChangeArrowheads="1"/>
          </p:cNvSpPr>
          <p:nvPr/>
        </p:nvSpPr>
        <p:spPr bwMode="auto">
          <a:xfrm>
            <a:off x="642938" y="714375"/>
            <a:ext cx="79295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800" b="1">
                <a:latin typeface="Calibri" panose="020F0502020204030204" pitchFamily="34" charset="0"/>
              </a:rPr>
              <a:t>Hvad betyder det hvis Dronningen er væk?</a:t>
            </a:r>
          </a:p>
          <a:p>
            <a:pPr algn="ctr" eaLnBrk="1" hangingPunct="1"/>
            <a:r>
              <a:rPr lang="da-DK" altLang="da-DK" sz="2400">
                <a:latin typeface="Calibri" panose="020F0502020204030204" pitchFamily="34" charset="0"/>
              </a:rPr>
              <a:t>(p.g.a. sværmning eller dødsfald)</a:t>
            </a:r>
          </a:p>
        </p:txBody>
      </p:sp>
      <p:sp>
        <p:nvSpPr>
          <p:cNvPr id="9219" name="Tekstboks 2"/>
          <p:cNvSpPr txBox="1">
            <a:spLocks noChangeArrowheads="1"/>
          </p:cNvSpPr>
          <p:nvPr/>
        </p:nvSpPr>
        <p:spPr bwMode="auto">
          <a:xfrm>
            <a:off x="571500" y="1984375"/>
            <a:ext cx="128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05.juni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Sværmer</a:t>
            </a:r>
          </a:p>
        </p:txBody>
      </p:sp>
      <p:cxnSp>
        <p:nvCxnSpPr>
          <p:cNvPr id="9220" name="Lige pilforbindelse 4"/>
          <p:cNvCxnSpPr>
            <a:cxnSpLocks noChangeShapeType="1"/>
          </p:cNvCxnSpPr>
          <p:nvPr/>
        </p:nvCxnSpPr>
        <p:spPr bwMode="auto">
          <a:xfrm rot="5400000">
            <a:off x="1034256" y="2534444"/>
            <a:ext cx="3587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" name="Tekstboks 11"/>
          <p:cNvSpPr txBox="1">
            <a:spLocks noChangeArrowheads="1"/>
          </p:cNvSpPr>
          <p:nvPr/>
        </p:nvSpPr>
        <p:spPr bwMode="auto">
          <a:xfrm>
            <a:off x="2143125" y="2000250"/>
            <a:ext cx="1285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’kryber’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Flyver ud til parring</a:t>
            </a:r>
          </a:p>
        </p:txBody>
      </p:sp>
      <p:sp>
        <p:nvSpPr>
          <p:cNvPr id="9222" name="Tekstboks 12"/>
          <p:cNvSpPr txBox="1">
            <a:spLocks noChangeArrowheads="1"/>
          </p:cNvSpPr>
          <p:nvPr/>
        </p:nvSpPr>
        <p:spPr bwMode="auto">
          <a:xfrm>
            <a:off x="3714750" y="2000250"/>
            <a:ext cx="1500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21.juni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Dronning  i æglægning</a:t>
            </a:r>
          </a:p>
        </p:txBody>
      </p:sp>
      <p:sp>
        <p:nvSpPr>
          <p:cNvPr id="9223" name="Tekstboks 13"/>
          <p:cNvSpPr txBox="1">
            <a:spLocks noChangeArrowheads="1"/>
          </p:cNvSpPr>
          <p:nvPr/>
        </p:nvSpPr>
        <p:spPr bwMode="auto">
          <a:xfrm>
            <a:off x="5357813" y="1984375"/>
            <a:ext cx="12144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12.juli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Yngel kryber</a:t>
            </a:r>
          </a:p>
        </p:txBody>
      </p:sp>
      <p:sp>
        <p:nvSpPr>
          <p:cNvPr id="9224" name="Tekstboks 14"/>
          <p:cNvSpPr txBox="1">
            <a:spLocks noChangeArrowheads="1"/>
          </p:cNvSpPr>
          <p:nvPr/>
        </p:nvSpPr>
        <p:spPr bwMode="auto">
          <a:xfrm>
            <a:off x="6786563" y="1984375"/>
            <a:ext cx="178593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01.August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(cirka)</a:t>
            </a: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endParaRPr lang="da-DK" altLang="da-DK" sz="2000">
              <a:latin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Trækbier</a:t>
            </a:r>
          </a:p>
        </p:txBody>
      </p:sp>
      <p:cxnSp>
        <p:nvCxnSpPr>
          <p:cNvPr id="9225" name="Lige pilforbindelse 16"/>
          <p:cNvCxnSpPr>
            <a:cxnSpLocks noChangeShapeType="1"/>
          </p:cNvCxnSpPr>
          <p:nvPr/>
        </p:nvCxnSpPr>
        <p:spPr bwMode="auto">
          <a:xfrm rot="5400000">
            <a:off x="2607469" y="2536032"/>
            <a:ext cx="357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Lige pilforbindelse 18"/>
          <p:cNvCxnSpPr>
            <a:cxnSpLocks noChangeShapeType="1"/>
          </p:cNvCxnSpPr>
          <p:nvPr/>
        </p:nvCxnSpPr>
        <p:spPr bwMode="auto">
          <a:xfrm rot="5400000">
            <a:off x="3856038" y="3000375"/>
            <a:ext cx="11445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Lige pilforbindelse 20"/>
          <p:cNvCxnSpPr>
            <a:cxnSpLocks noChangeShapeType="1"/>
          </p:cNvCxnSpPr>
          <p:nvPr/>
        </p:nvCxnSpPr>
        <p:spPr bwMode="auto">
          <a:xfrm rot="5400000">
            <a:off x="5179219" y="3250406"/>
            <a:ext cx="16446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Lige pilforbindelse 23"/>
          <p:cNvCxnSpPr>
            <a:cxnSpLocks noChangeShapeType="1"/>
          </p:cNvCxnSpPr>
          <p:nvPr/>
        </p:nvCxnSpPr>
        <p:spPr bwMode="auto">
          <a:xfrm rot="5400000">
            <a:off x="6465094" y="3821907"/>
            <a:ext cx="23590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642910" y="4714884"/>
          <a:ext cx="3857652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285884"/>
                <a:gridCol w="1285884"/>
                <a:gridCol w="1285884"/>
              </a:tblGrid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da-DK" sz="1800" b="1" i="0" dirty="0" smtClean="0"/>
                        <a:t>Udvikling</a:t>
                      </a:r>
                      <a:endParaRPr lang="da-DK" sz="18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Dronning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Arbejder 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Æg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3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Larve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3594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Forseglet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7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12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44302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I alt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16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21</a:t>
                      </a:r>
                      <a:endParaRPr lang="da-DK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26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2583" y="725193"/>
            <a:ext cx="457200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latin typeface="+mj-lt"/>
                <a:ea typeface="+mj-ea"/>
                <a:cs typeface="+mj-cs"/>
              </a:rPr>
              <a:t>Der er æg og larver</a:t>
            </a:r>
          </a:p>
        </p:txBody>
      </p:sp>
      <p:pic>
        <p:nvPicPr>
          <p:cNvPr id="6" name="Billede 5" descr="Untitled-56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>
          <a:xfrm>
            <a:off x="3330020" y="1511006"/>
            <a:ext cx="2571751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lum bright="-20000" contrast="10000"/>
          </a:blip>
          <a:srcRect/>
          <a:stretch>
            <a:fillRect/>
          </a:stretch>
        </p:blipFill>
        <p:spPr bwMode="auto">
          <a:xfrm>
            <a:off x="615395" y="1511006"/>
            <a:ext cx="264318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9436" y="1511006"/>
            <a:ext cx="250031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601623" y="4511381"/>
            <a:ext cx="78581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3200" b="1">
                <a:latin typeface="Calibri" panose="020F0502020204030204" pitchFamily="34" charset="0"/>
              </a:rPr>
              <a:t>Men er der nok plads?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Det er nu Dronningen begynder virkelig at lægge mange æg!</a:t>
            </a:r>
          </a:p>
          <a:p>
            <a:pPr algn="ctr" eaLnBrk="1" hangingPunct="1"/>
            <a:r>
              <a:rPr lang="da-DK" altLang="da-DK" sz="2000">
                <a:latin typeface="Calibri" panose="020F0502020204030204" pitchFamily="34" charset="0"/>
              </a:rPr>
              <a:t>(Måske helt op til 2500 – 3000 pr dag)</a:t>
            </a:r>
          </a:p>
          <a:p>
            <a:pPr algn="ctr" eaLnBrk="1" hangingPunct="1"/>
            <a:r>
              <a:rPr lang="da-DK" altLang="da-DK" sz="2400" b="1">
                <a:solidFill>
                  <a:srgbClr val="FF0000"/>
                </a:solidFill>
                <a:latin typeface="Calibri" panose="020F0502020204030204" pitchFamily="34" charset="0"/>
              </a:rPr>
              <a:t>Det er nu der skal udvides!!! </a:t>
            </a:r>
          </a:p>
          <a:p>
            <a:pPr algn="ctr" eaLnBrk="1" hangingPunct="1"/>
            <a:r>
              <a:rPr lang="da-DK" altLang="da-DK" sz="2000">
                <a:solidFill>
                  <a:srgbClr val="FF0000"/>
                </a:solidFill>
                <a:latin typeface="Calibri" panose="020F0502020204030204" pitchFamily="34" charset="0"/>
              </a:rPr>
              <a:t>Ellers risikerer man at hun går i stå med æglægning</a:t>
            </a:r>
          </a:p>
          <a:p>
            <a:pPr algn="ctr" eaLnBrk="1" hangingPunct="1"/>
            <a:r>
              <a:rPr lang="da-DK" altLang="da-DK" sz="2000">
                <a:solidFill>
                  <a:srgbClr val="FF0000"/>
                </a:solidFill>
                <a:latin typeface="Calibri" panose="020F0502020204030204" pitchFamily="34" charset="0"/>
              </a:rPr>
              <a:t>eller sværmer væk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5830333" y="725193"/>
            <a:ext cx="2786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600" b="1" kern="0" dirty="0">
                <a:latin typeface="+mn-lt"/>
                <a:cs typeface="+mn-cs"/>
              </a:rPr>
              <a:t>= Dronning</a:t>
            </a:r>
            <a:endParaRPr lang="da-DK" sz="3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492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1000125" y="766378"/>
            <a:ext cx="7143750" cy="6556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Hvordan man giver mere plads</a:t>
            </a:r>
          </a:p>
        </p:txBody>
      </p:sp>
      <p:sp>
        <p:nvSpPr>
          <p:cNvPr id="11268" name="Tekstboks 31"/>
          <p:cNvSpPr txBox="1">
            <a:spLocks noChangeArrowheads="1"/>
          </p:cNvSpPr>
          <p:nvPr/>
        </p:nvSpPr>
        <p:spPr bwMode="auto">
          <a:xfrm>
            <a:off x="1643063" y="1714500"/>
            <a:ext cx="5983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>
                <a:latin typeface="Calibri" panose="020F0502020204030204" pitchFamily="34" charset="0"/>
              </a:rPr>
              <a:t>Der sættes et ekstra magasin ovenpå vinterlejet: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>
                <a:latin typeface="Calibri" panose="020F0502020204030204" pitchFamily="34" charset="0"/>
              </a:rPr>
              <a:t> varmen stiger opad og det gør dronningen også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>
                <a:latin typeface="Calibri" panose="020F0502020204030204" pitchFamily="34" charset="0"/>
              </a:rPr>
              <a:t> tavlerne i det nederste magasin udskiftes løbende</a:t>
            </a:r>
          </a:p>
        </p:txBody>
      </p:sp>
      <p:grpSp>
        <p:nvGrpSpPr>
          <p:cNvPr id="11269" name="Gruppe 89"/>
          <p:cNvGrpSpPr>
            <a:grpSpLocks/>
          </p:cNvGrpSpPr>
          <p:nvPr/>
        </p:nvGrpSpPr>
        <p:grpSpPr bwMode="auto">
          <a:xfrm>
            <a:off x="357188" y="2143125"/>
            <a:ext cx="8572500" cy="4714875"/>
            <a:chOff x="357158" y="2143092"/>
            <a:chExt cx="8572529" cy="4714908"/>
          </a:xfrm>
        </p:grpSpPr>
        <p:grpSp>
          <p:nvGrpSpPr>
            <p:cNvPr id="11270" name="Gruppe 33"/>
            <p:cNvGrpSpPr>
              <a:grpSpLocks/>
            </p:cNvGrpSpPr>
            <p:nvPr/>
          </p:nvGrpSpPr>
          <p:grpSpPr bwMode="auto">
            <a:xfrm>
              <a:off x="357158" y="2143092"/>
              <a:ext cx="8572529" cy="4714908"/>
              <a:chOff x="285751" y="2000240"/>
              <a:chExt cx="8572529" cy="4714908"/>
            </a:xfrm>
          </p:grpSpPr>
          <p:sp>
            <p:nvSpPr>
              <p:cNvPr id="11287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285751" y="2000240"/>
                <a:ext cx="8572529" cy="4714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1288" name="Group 2"/>
              <p:cNvGrpSpPr>
                <a:grpSpLocks/>
              </p:cNvGrpSpPr>
              <p:nvPr/>
            </p:nvGrpSpPr>
            <p:grpSpPr bwMode="auto">
              <a:xfrm>
                <a:off x="5739864" y="3578372"/>
                <a:ext cx="1627750" cy="1850950"/>
                <a:chOff x="5784" y="11759"/>
                <a:chExt cx="1830" cy="2270"/>
              </a:xfrm>
            </p:grpSpPr>
            <p:sp>
              <p:nvSpPr>
                <p:cNvPr id="1128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784" y="11759"/>
                  <a:ext cx="1800" cy="470"/>
                </a:xfrm>
                <a:prstGeom prst="rect">
                  <a:avLst/>
                </a:prstGeom>
                <a:solidFill>
                  <a:srgbClr val="76923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da-DK" altLang="da-DK" sz="1100" b="1">
                      <a:latin typeface="Verdana" panose="020B0604030504040204" pitchFamily="34" charset="0"/>
                    </a:rPr>
                    <a:t>Yngeltavler</a:t>
                  </a:r>
                  <a:endParaRPr lang="da-DK" altLang="da-DK"/>
                </a:p>
              </p:txBody>
            </p:sp>
            <p:grpSp>
              <p:nvGrpSpPr>
                <p:cNvPr id="11290" name="Group 3"/>
                <p:cNvGrpSpPr>
                  <a:grpSpLocks/>
                </p:cNvGrpSpPr>
                <p:nvPr/>
              </p:nvGrpSpPr>
              <p:grpSpPr bwMode="auto">
                <a:xfrm>
                  <a:off x="5814" y="12659"/>
                  <a:ext cx="1800" cy="1370"/>
                  <a:chOff x="5814" y="12659"/>
                  <a:chExt cx="1800" cy="1370"/>
                </a:xfrm>
              </p:grpSpPr>
              <p:sp>
                <p:nvSpPr>
                  <p:cNvPr id="1129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14" y="12659"/>
                    <a:ext cx="1800" cy="470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da-DK" altLang="da-DK" sz="1100" b="1">
                        <a:latin typeface="Verdana" panose="020B0604030504040204" pitchFamily="34" charset="0"/>
                      </a:rPr>
                      <a:t>Dronetavle</a:t>
                    </a:r>
                    <a:endParaRPr lang="da-DK" altLang="da-DK"/>
                  </a:p>
                </p:txBody>
              </p:sp>
              <p:sp>
                <p:nvSpPr>
                  <p:cNvPr id="1129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14" y="13559"/>
                    <a:ext cx="1800" cy="470"/>
                  </a:xfrm>
                  <a:prstGeom prst="rect">
                    <a:avLst/>
                  </a:prstGeom>
                  <a:solidFill>
                    <a:srgbClr val="CA8C1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da-DK" altLang="da-DK" sz="1100" b="1">
                        <a:latin typeface="Verdana" panose="020B0604030504040204" pitchFamily="34" charset="0"/>
                      </a:rPr>
                      <a:t>Fodertavler</a:t>
                    </a:r>
                    <a:endParaRPr lang="da-DK" altLang="da-DK"/>
                  </a:p>
                </p:txBody>
              </p:sp>
            </p:grpSp>
          </p:grpSp>
        </p:grpSp>
        <p:grpSp>
          <p:nvGrpSpPr>
            <p:cNvPr id="11271" name="Gruppe 88"/>
            <p:cNvGrpSpPr>
              <a:grpSpLocks/>
            </p:cNvGrpSpPr>
            <p:nvPr/>
          </p:nvGrpSpPr>
          <p:grpSpPr bwMode="auto">
            <a:xfrm>
              <a:off x="1553257" y="3361198"/>
              <a:ext cx="3492760" cy="2765105"/>
              <a:chOff x="1553257" y="3361198"/>
              <a:chExt cx="3492760" cy="2765105"/>
            </a:xfrm>
          </p:grpSpPr>
          <p:sp>
            <p:nvSpPr>
              <p:cNvPr id="11275" name="Rectangle 43"/>
              <p:cNvSpPr>
                <a:spLocks noChangeArrowheads="1"/>
              </p:cNvSpPr>
              <p:nvPr/>
            </p:nvSpPr>
            <p:spPr bwMode="auto">
              <a:xfrm>
                <a:off x="1553257" y="3361198"/>
                <a:ext cx="3492760" cy="225416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76" name="Rectangle 26"/>
              <p:cNvSpPr>
                <a:spLocks noChangeArrowheads="1"/>
              </p:cNvSpPr>
              <p:nvPr/>
            </p:nvSpPr>
            <p:spPr bwMode="auto">
              <a:xfrm>
                <a:off x="1693754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77" name="Rectangle 25"/>
              <p:cNvSpPr>
                <a:spLocks noChangeArrowheads="1"/>
              </p:cNvSpPr>
              <p:nvPr/>
            </p:nvSpPr>
            <p:spPr bwMode="auto">
              <a:xfrm>
                <a:off x="2011278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78" name="Rectangle 24"/>
              <p:cNvSpPr>
                <a:spLocks noChangeArrowheads="1"/>
              </p:cNvSpPr>
              <p:nvPr/>
            </p:nvSpPr>
            <p:spPr bwMode="auto">
              <a:xfrm>
                <a:off x="2348471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79" name="Rectangle 23"/>
              <p:cNvSpPr>
                <a:spLocks noChangeArrowheads="1"/>
              </p:cNvSpPr>
              <p:nvPr/>
            </p:nvSpPr>
            <p:spPr bwMode="auto">
              <a:xfrm>
                <a:off x="2685664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80" name="Rectangle 22"/>
              <p:cNvSpPr>
                <a:spLocks noChangeArrowheads="1"/>
              </p:cNvSpPr>
              <p:nvPr/>
            </p:nvSpPr>
            <p:spPr bwMode="auto">
              <a:xfrm>
                <a:off x="3022858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81" name="Rectangle 21"/>
              <p:cNvSpPr>
                <a:spLocks noChangeArrowheads="1"/>
              </p:cNvSpPr>
              <p:nvPr/>
            </p:nvSpPr>
            <p:spPr bwMode="auto">
              <a:xfrm>
                <a:off x="3360051" y="3481420"/>
                <a:ext cx="196696" cy="1993681"/>
              </a:xfrm>
              <a:prstGeom prst="rect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ectangle 20"/>
              <p:cNvSpPr>
                <a:spLocks noChangeArrowheads="1"/>
              </p:cNvSpPr>
              <p:nvPr/>
            </p:nvSpPr>
            <p:spPr bwMode="auto">
              <a:xfrm>
                <a:off x="3697269" y="3481365"/>
                <a:ext cx="196851" cy="199391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2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cs typeface="+mn-cs"/>
                </a:endParaRPr>
              </a:p>
            </p:txBody>
          </p:sp>
          <p:sp>
            <p:nvSpPr>
              <p:cNvPr id="11283" name="Rectangle 19"/>
              <p:cNvSpPr>
                <a:spLocks noChangeArrowheads="1"/>
              </p:cNvSpPr>
              <p:nvPr/>
            </p:nvSpPr>
            <p:spPr bwMode="auto">
              <a:xfrm>
                <a:off x="4034438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84" name="Rectangle 18"/>
              <p:cNvSpPr>
                <a:spLocks noChangeArrowheads="1"/>
              </p:cNvSpPr>
              <p:nvPr/>
            </p:nvSpPr>
            <p:spPr bwMode="auto">
              <a:xfrm>
                <a:off x="4371631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85" name="Rectangle 17"/>
              <p:cNvSpPr>
                <a:spLocks noChangeArrowheads="1"/>
              </p:cNvSpPr>
              <p:nvPr/>
            </p:nvSpPr>
            <p:spPr bwMode="auto">
              <a:xfrm>
                <a:off x="4708824" y="3481420"/>
                <a:ext cx="196696" cy="1993681"/>
              </a:xfrm>
              <a:prstGeom prst="rect">
                <a:avLst/>
              </a:prstGeom>
              <a:solidFill>
                <a:srgbClr val="CA8C1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a-DK" altLang="da-DK">
                  <a:latin typeface="Calibri" panose="020F0502020204030204" pitchFamily="34" charset="0"/>
                </a:endParaRPr>
              </a:p>
            </p:txBody>
          </p:sp>
          <p:sp>
            <p:nvSpPr>
              <p:cNvPr id="11286" name="Text Box 42"/>
              <p:cNvSpPr txBox="1">
                <a:spLocks noChangeArrowheads="1"/>
              </p:cNvSpPr>
              <p:nvPr/>
            </p:nvSpPr>
            <p:spPr bwMode="auto">
              <a:xfrm>
                <a:off x="2296019" y="5765637"/>
                <a:ext cx="2103711" cy="3606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a-DK" altLang="da-DK" sz="1400" b="1">
                    <a:latin typeface="Verdana" panose="020B0604030504040204" pitchFamily="34" charset="0"/>
                  </a:rPr>
                  <a:t>Vinterleje</a:t>
                </a:r>
                <a:endParaRPr lang="da-DK" altLang="da-DK"/>
              </a:p>
            </p:txBody>
          </p:sp>
        </p:grpSp>
        <p:cxnSp>
          <p:nvCxnSpPr>
            <p:cNvPr id="11272" name="Lige pilforbindelse 83"/>
            <p:cNvCxnSpPr>
              <a:cxnSpLocks noChangeShapeType="1"/>
              <a:stCxn id="11289" idx="1"/>
            </p:cNvCxnSpPr>
            <p:nvPr/>
          </p:nvCxnSpPr>
          <p:spPr bwMode="auto">
            <a:xfrm rot="10800000" flipV="1">
              <a:off x="3428993" y="3912842"/>
              <a:ext cx="2382277" cy="1622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Lige pilforbindelse 85"/>
            <p:cNvCxnSpPr>
              <a:cxnSpLocks noChangeShapeType="1"/>
              <a:stCxn id="11291" idx="1"/>
            </p:cNvCxnSpPr>
            <p:nvPr/>
          </p:nvCxnSpPr>
          <p:spPr bwMode="auto">
            <a:xfrm rot="10800000">
              <a:off x="3786182" y="4643446"/>
              <a:ext cx="2051772" cy="325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4" name="Lige pilforbindelse 87"/>
            <p:cNvCxnSpPr>
              <a:cxnSpLocks noChangeShapeType="1"/>
              <a:stCxn id="11292" idx="1"/>
            </p:cNvCxnSpPr>
            <p:nvPr/>
          </p:nvCxnSpPr>
          <p:spPr bwMode="auto">
            <a:xfrm rot="10800000">
              <a:off x="4429124" y="5357827"/>
              <a:ext cx="1408830" cy="227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3543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71</TotalTime>
  <Words>1476</Words>
  <Application>Microsoft Office PowerPoint</Application>
  <PresentationFormat>Skærmshow (4:3)</PresentationFormat>
  <Paragraphs>424</Paragraphs>
  <Slides>36</Slides>
  <Notes>36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Verdana</vt:lpstr>
      <vt:lpstr>Wingdings</vt:lpstr>
      <vt:lpstr>Kontortema</vt:lpstr>
      <vt:lpstr>Repetition fra 3.aften</vt:lpstr>
      <vt:lpstr>Den første udvidelse: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Hvis familien er svag  og har mistet sin Dronning ... </vt:lpstr>
      <vt:lpstr>Hvis familien er svag  men stadig har en Dronning ...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En dronning bliver til</vt:lpstr>
      <vt:lpstr>En dronning bliver til</vt:lpstr>
      <vt:lpstr>En dronning bliver til</vt:lpstr>
      <vt:lpstr>En dronning bliver til</vt:lpstr>
    </vt:vector>
  </TitlesOfParts>
  <Company>Gefion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Repetition fra 3.aften</dc:title>
  <dc:creator>Palle Frejvald</dc:creator>
  <cp:lastModifiedBy>Palle Frejvald</cp:lastModifiedBy>
  <cp:revision>6</cp:revision>
  <dcterms:created xsi:type="dcterms:W3CDTF">2015-09-23T07:32:16Z</dcterms:created>
  <dcterms:modified xsi:type="dcterms:W3CDTF">2015-10-06T09:15:40Z</dcterms:modified>
</cp:coreProperties>
</file>