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902" autoAdjust="0"/>
  </p:normalViewPr>
  <p:slideViewPr>
    <p:cSldViewPr snapToGrid="0" snapToObjects="1">
      <p:cViewPr varScale="1">
        <p:scale>
          <a:sx n="72" d="100"/>
          <a:sy n="72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D309-B172-4E48-B03F-CA725198AB93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C0E94-93FE-4276-A375-F05A34CC88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618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048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AFA043-ABC8-4A81-9F0C-D2BCB32EE62A}" type="slidenum">
              <a:rPr lang="da-DK" altLang="da-DK">
                <a:latin typeface="Calibri" panose="020F0502020204030204" pitchFamily="34" charset="0"/>
              </a:rPr>
              <a:pPr eaLnBrk="1" hangingPunct="1"/>
              <a:t>1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048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374549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Alle disse optegnelser findes i Eigil Holms bog ’Lærebog i Biavl’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Mest af interesse hvis du selv vil lave rammer.</a:t>
            </a:r>
          </a:p>
        </p:txBody>
      </p:sp>
      <p:sp>
        <p:nvSpPr>
          <p:cNvPr id="2970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889651-4545-4C1D-8A7A-B4F8BDD63ECE}" type="slidenum">
              <a:rPr lang="da-DK" altLang="da-DK">
                <a:latin typeface="Calibri" panose="020F0502020204030204" pitchFamily="34" charset="0"/>
              </a:rPr>
              <a:pPr eaLnBrk="1" hangingPunct="1"/>
              <a:t>10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970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2027367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Klaus Langschwager (Sønderjylland) i </a:t>
            </a:r>
            <a:r>
              <a:rPr lang="da-DK" altLang="da-DK" dirty="0" err="1" smtClean="0"/>
              <a:t>TfB</a:t>
            </a:r>
            <a:r>
              <a:rPr lang="da-DK" altLang="da-DK" dirty="0" smtClean="0"/>
              <a:t> januar </a:t>
            </a:r>
            <a:r>
              <a:rPr lang="da-DK" altLang="da-DK" dirty="0" smtClean="0"/>
              <a:t>2009 Stadehøjder ved samme indhold</a:t>
            </a:r>
            <a:endParaRPr lang="da-DK" altLang="da-DK" dirty="0" smtClean="0"/>
          </a:p>
        </p:txBody>
      </p:sp>
      <p:sp>
        <p:nvSpPr>
          <p:cNvPr id="307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01E588-8786-43E9-B3D3-2D4D570C0745}" type="slidenum">
              <a:rPr lang="da-DK" altLang="da-DK">
                <a:latin typeface="Calibri" panose="020F0502020204030204" pitchFamily="34" charset="0"/>
              </a:rPr>
              <a:pPr eaLnBrk="1" hangingPunct="1"/>
              <a:t>11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072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1942029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Risikoen for skader </a:t>
            </a:r>
            <a:r>
              <a:rPr lang="da-DK" altLang="da-DK" dirty="0" smtClean="0"/>
              <a:t>ved </a:t>
            </a:r>
            <a:r>
              <a:rPr lang="da-DK" altLang="da-DK" dirty="0" smtClean="0"/>
              <a:t>tunge løft af fyldte honningmagasiner….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>
                <a:solidFill>
                  <a:srgbClr val="FFC000"/>
                </a:solidFill>
              </a:rPr>
              <a:t>Gul felt</a:t>
            </a:r>
            <a:r>
              <a:rPr lang="da-DK" altLang="da-DK" dirty="0" smtClean="0"/>
              <a:t> – være forsigtig. 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Rød felt – PAS PÅ!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Valget af rammemål har indflydelse på hvor </a:t>
            </a:r>
            <a:r>
              <a:rPr lang="da-DK" altLang="da-DK" dirty="0" smtClean="0"/>
              <a:t>tunge </a:t>
            </a:r>
            <a:r>
              <a:rPr lang="da-DK" altLang="da-DK" dirty="0" smtClean="0"/>
              <a:t>magasinerne bliver.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3174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6C437D-A766-42E4-B0E3-4994D72E8FB6}" type="slidenum">
              <a:rPr lang="da-DK" altLang="da-DK">
                <a:latin typeface="Calibri" panose="020F0502020204030204" pitchFamily="34" charset="0"/>
              </a:rPr>
              <a:pPr eaLnBrk="1" hangingPunct="1"/>
              <a:t>12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174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364277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De forskellige stadetypers </a:t>
            </a:r>
            <a:r>
              <a:rPr lang="da-DK" altLang="da-DK" dirty="0" smtClean="0"/>
              <a:t>magasinvægt </a:t>
            </a:r>
            <a:r>
              <a:rPr lang="da-DK" altLang="da-DK" dirty="0" smtClean="0"/>
              <a:t>(uddrag fra Roskilde Biavlerforenings hjemmeside) </a:t>
            </a:r>
          </a:p>
        </p:txBody>
      </p:sp>
      <p:sp>
        <p:nvSpPr>
          <p:cNvPr id="32772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  <p:sp>
        <p:nvSpPr>
          <p:cNvPr id="32773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91DBD8-12EB-4939-99F0-74E363A2B064}" type="slidenum">
              <a:rPr lang="da-DK" altLang="da-DK">
                <a:latin typeface="Calibri" panose="020F0502020204030204" pitchFamily="34" charset="0"/>
              </a:rPr>
              <a:pPr eaLnBrk="1" hangingPunct="1"/>
              <a:t>13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88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37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D99BDC-F2D2-4C87-AB59-787CED5F3E12}" type="slidenum">
              <a:rPr lang="da-DK" altLang="da-DK">
                <a:latin typeface="Calibri" panose="020F0502020204030204" pitchFamily="34" charset="0"/>
              </a:rPr>
              <a:pPr eaLnBrk="1" hangingPunct="1"/>
              <a:t>14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379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2807561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Grund Principperne i driften er de samme for begge stader: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EN </a:t>
            </a:r>
            <a:r>
              <a:rPr lang="da-DK" altLang="da-DK" dirty="0" smtClean="0"/>
              <a:t>SMAGSSAG </a:t>
            </a:r>
            <a:r>
              <a:rPr lang="da-DK" altLang="da-DK" dirty="0" smtClean="0"/>
              <a:t>HVAD MAN KA’ </a:t>
            </a:r>
            <a:r>
              <a:rPr lang="da-DK" altLang="da-DK" dirty="0" smtClean="0"/>
              <a:t>LIDE </a:t>
            </a:r>
            <a:r>
              <a:rPr lang="da-DK" altLang="da-DK" dirty="0" smtClean="0"/>
              <a:t>OG HVAD MAN VÆLGER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God isolering så bierne kan overvintre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Plads til udvidelse når der kommer et ’træk’.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SKIFT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”Hvor får man udstyret fra?”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UDLEVERE BROCHUREN BEGYNDERPAKKEN 2009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348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F9E569-1B81-475C-ABD0-B62A5E591C22}" type="slidenum">
              <a:rPr lang="da-DK" altLang="da-DK">
                <a:latin typeface="Calibri" panose="020F0502020204030204" pitchFamily="34" charset="0"/>
              </a:rPr>
              <a:pPr eaLnBrk="1" hangingPunct="1"/>
              <a:t>15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482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2723402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UDLEVERE DBF BROCHUREN ’BEGYNDERPAKKEN’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Forudsætning for at kunne købe det er at man er medlem af DBF.</a:t>
            </a:r>
          </a:p>
        </p:txBody>
      </p:sp>
      <p:sp>
        <p:nvSpPr>
          <p:cNvPr id="358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15AC23-0909-4D63-9556-517042892779}" type="slidenum">
              <a:rPr lang="da-DK" altLang="da-DK">
                <a:latin typeface="Calibri" panose="020F0502020204030204" pitchFamily="34" charset="0"/>
              </a:rPr>
              <a:pPr eaLnBrk="1" hangingPunct="1"/>
              <a:t>16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584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188256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SEND RØGPUSTEREN </a:t>
            </a:r>
            <a:r>
              <a:rPr lang="da-DK" altLang="da-DK" dirty="0" smtClean="0"/>
              <a:t>RUNDT</a:t>
            </a:r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22E425-7E4E-4C33-A0C6-897B6027BC23}" type="slidenum">
              <a:rPr lang="da-DK" altLang="da-DK">
                <a:latin typeface="Calibri" panose="020F0502020204030204" pitchFamily="34" charset="0"/>
              </a:rPr>
              <a:pPr eaLnBrk="1" hangingPunct="1"/>
              <a:t>17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686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192243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150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A2599B-EE2F-4F7E-B2D9-8756465596C6}" type="slidenum">
              <a:rPr lang="da-DK" altLang="da-DK">
                <a:latin typeface="Calibri" panose="020F0502020204030204" pitchFamily="34" charset="0"/>
              </a:rPr>
              <a:pPr eaLnBrk="1" hangingPunct="1"/>
              <a:t>2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0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147265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253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62249A-0DFA-4E30-AE08-C620AA11FAA6}" type="slidenum">
              <a:rPr lang="da-DK" altLang="da-DK">
                <a:latin typeface="Calibri" panose="020F0502020204030204" pitchFamily="34" charset="0"/>
              </a:rPr>
              <a:pPr eaLnBrk="1" hangingPunct="1"/>
              <a:t>3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253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148630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355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4B61C2-61CE-4A8A-9F72-227B8D6F4A31}" type="slidenum">
              <a:rPr lang="da-DK" altLang="da-DK">
                <a:latin typeface="Calibri" panose="020F0502020204030204" pitchFamily="34" charset="0"/>
              </a:rPr>
              <a:pPr eaLnBrk="1" hangingPunct="1"/>
              <a:t>4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355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379911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MEN MAN KAN VÆLGE NOGET HELT ANDET – se Jørgens billeder fra Poland!</a:t>
            </a:r>
          </a:p>
        </p:txBody>
      </p:sp>
      <p:sp>
        <p:nvSpPr>
          <p:cNvPr id="2458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85491A-8E1F-4F8A-992B-3E48D24298A0}" type="slidenum">
              <a:rPr lang="da-DK" altLang="da-DK">
                <a:latin typeface="Calibri" panose="020F0502020204030204" pitchFamily="34" charset="0"/>
              </a:rPr>
              <a:pPr eaLnBrk="1" hangingPunct="1"/>
              <a:t>5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458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279969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Jørgen Skouboe’s billeder fra Polske Biavls Museum</a:t>
            </a:r>
          </a:p>
        </p:txBody>
      </p:sp>
      <p:sp>
        <p:nvSpPr>
          <p:cNvPr id="2560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4D5062-6D0A-4565-8477-138B8C2A8747}" type="slidenum">
              <a:rPr lang="da-DK" altLang="da-DK">
                <a:latin typeface="Calibri" panose="020F0502020204030204" pitchFamily="34" charset="0"/>
              </a:rPr>
              <a:pPr eaLnBrk="1" hangingPunct="1"/>
              <a:t>6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560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176829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Jørgen Skouboe’s billeder fra Polske Biavls Museum</a:t>
            </a:r>
          </a:p>
        </p:txBody>
      </p:sp>
      <p:sp>
        <p:nvSpPr>
          <p:cNvPr id="2662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F2999B-5209-4B18-8055-5211858F2CC4}" type="slidenum">
              <a:rPr lang="da-DK" altLang="da-DK">
                <a:latin typeface="Calibri" panose="020F0502020204030204" pitchFamily="34" charset="0"/>
              </a:rPr>
              <a:pPr eaLnBrk="1" hangingPunct="1"/>
              <a:t>7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662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1438544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Jørgen </a:t>
            </a:r>
            <a:r>
              <a:rPr lang="da-DK" altLang="da-DK" dirty="0" err="1" smtClean="0"/>
              <a:t>Skouboe’s</a:t>
            </a:r>
            <a:r>
              <a:rPr lang="da-DK" altLang="da-DK" dirty="0" smtClean="0"/>
              <a:t> billeder fra Polske Biavls Museum</a:t>
            </a:r>
          </a:p>
        </p:txBody>
      </p:sp>
      <p:sp>
        <p:nvSpPr>
          <p:cNvPr id="2765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969D2C-2C64-438E-8437-387062932549}" type="slidenum">
              <a:rPr lang="da-DK" altLang="da-DK">
                <a:latin typeface="Calibri" panose="020F0502020204030204" pitchFamily="34" charset="0"/>
              </a:rPr>
              <a:pPr eaLnBrk="1" hangingPunct="1"/>
              <a:t>8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765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421159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b="1" smtClean="0"/>
              <a:t>Husk at vise de forskellige rammer!</a:t>
            </a:r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Alle disse optegnelser findes i Eigil Holms bog ’Lærebog i Biavl’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Mest af interesse hvis du selv vil lave rammer – f.eks. hvis foreningen organisere et ’sløjdværksted’ på en af folkeskolerne.</a:t>
            </a:r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49B85D-4FC2-4078-A1B2-29D2C4F98487}" type="slidenum">
              <a:rPr lang="da-DK" altLang="da-DK">
                <a:latin typeface="Calibri" panose="020F0502020204030204" pitchFamily="34" charset="0"/>
              </a:rPr>
              <a:pPr eaLnBrk="1" hangingPunct="1"/>
              <a:t>9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867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Biavlerens redskaber</a:t>
            </a:r>
          </a:p>
        </p:txBody>
      </p:sp>
    </p:spTree>
    <p:extLst>
      <p:ext uri="{BB962C8B-B14F-4D97-AF65-F5344CB8AC3E}">
        <p14:creationId xmlns:p14="http://schemas.microsoft.com/office/powerpoint/2010/main" val="119829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7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22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31784"/>
            <a:ext cx="2057400" cy="4794379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31784"/>
            <a:ext cx="6019800" cy="4794379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0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E1AF-3755-4A3A-9F4E-1BD99292B138}" type="datetimeFigureOut">
              <a:rPr lang="da-DK"/>
              <a:pPr>
                <a:defRPr/>
              </a:pPr>
              <a:t>30-09-2015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9B33C-F9D8-4FC2-866F-C2680E07CE1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56047665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8476-A76D-416A-A4E1-0C31582F6E52}" type="datetimeFigureOut">
              <a:rPr lang="da-DK"/>
              <a:pPr>
                <a:defRPr/>
              </a:pPr>
              <a:t>30-09-2015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DFF5B-19D7-4038-BCAD-6357BB9191F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104224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069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069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6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9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677297"/>
            <a:ext cx="4040188" cy="344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677297"/>
            <a:ext cx="4041775" cy="34488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54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38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6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31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132703"/>
            <a:ext cx="5486400" cy="3594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19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711622"/>
            <a:ext cx="8229600" cy="341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 descr="150617_DanmarksBiavlerforening_skabelon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9251"/>
            <a:ext cx="8229600" cy="725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 smtClean="0"/>
              <a:t>Stadetyper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92223" y="1585411"/>
            <a:ext cx="2073255" cy="392906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u="sng" dirty="0" smtClean="0"/>
              <a:t>Trugstade</a:t>
            </a:r>
            <a:endParaRPr lang="da-DK" u="sng" dirty="0"/>
          </a:p>
        </p:txBody>
      </p:sp>
      <p:pic>
        <p:nvPicPr>
          <p:cNvPr id="8" name="Pladsholder til indhold 7" descr="Trugstad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1736" y="2167169"/>
            <a:ext cx="1753466" cy="204643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397375" y="1564785"/>
            <a:ext cx="4040188" cy="428625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/>
            <a:r>
              <a:rPr lang="da-DK" u="sng" dirty="0"/>
              <a:t>Opstabling</a:t>
            </a:r>
          </a:p>
        </p:txBody>
      </p:sp>
      <p:pic>
        <p:nvPicPr>
          <p:cNvPr id="9" name="Pladsholder til indhold 8" descr="trugstade-02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552142" y="4675203"/>
            <a:ext cx="2467841" cy="185160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lede 11" descr="Untitled-1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05318" y="2165510"/>
            <a:ext cx="2727614" cy="201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lede 12" descr="Untitled-11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594" y="4521203"/>
            <a:ext cx="2362488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3745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20932"/>
            <a:ext cx="7772400" cy="67973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 smtClean="0"/>
              <a:t>Rammer</a:t>
            </a:r>
            <a:endParaRPr lang="da-DK" dirty="0"/>
          </a:p>
        </p:txBody>
      </p:sp>
      <p:pic>
        <p:nvPicPr>
          <p:cNvPr id="12291" name="Pladsholder til indhold 3" descr="Fig 85a.gif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>
          <a:xfrm>
            <a:off x="4314268" y="2464175"/>
            <a:ext cx="4297795" cy="337704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2" name="Billede 4" descr="Fig 85a.gif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455901" y="2469947"/>
            <a:ext cx="3403023" cy="3371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iagram 11"/>
          <p:cNvPicPr>
            <a:picLocks noChangeArrowheads="1"/>
          </p:cNvPicPr>
          <p:nvPr/>
        </p:nvPicPr>
        <p:blipFill>
          <a:blip r:embed="rId3"/>
          <a:srcRect r="-993"/>
          <a:stretch>
            <a:fillRect/>
          </a:stretch>
        </p:blipFill>
        <p:spPr bwMode="auto">
          <a:xfrm>
            <a:off x="1489075" y="1332691"/>
            <a:ext cx="6154738" cy="4786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5" name="Tekstboks 2"/>
          <p:cNvSpPr txBox="1">
            <a:spLocks noChangeArrowheads="1"/>
          </p:cNvSpPr>
          <p:nvPr/>
        </p:nvSpPr>
        <p:spPr bwMode="auto">
          <a:xfrm>
            <a:off x="2144903" y="4500563"/>
            <a:ext cx="521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dirty="0">
                <a:latin typeface="Calibri" panose="020F0502020204030204" pitchFamily="34" charset="0"/>
              </a:rPr>
              <a:t>  </a:t>
            </a:r>
            <a:r>
              <a:rPr lang="da-DK" altLang="da-DK" dirty="0" smtClean="0">
                <a:latin typeface="Calibri" panose="020F0502020204030204" pitchFamily="34" charset="0"/>
              </a:rPr>
              <a:t>   LN</a:t>
            </a:r>
            <a:r>
              <a:rPr lang="da-DK" altLang="da-DK" dirty="0">
                <a:latin typeface="Calibri" panose="020F0502020204030204" pitchFamily="34" charset="0"/>
              </a:rPr>
              <a:t>	</a:t>
            </a:r>
            <a:r>
              <a:rPr lang="da-DK" altLang="da-DK" dirty="0" smtClean="0">
                <a:latin typeface="Calibri" panose="020F0502020204030204" pitchFamily="34" charset="0"/>
              </a:rPr>
              <a:t>  12X10</a:t>
            </a:r>
            <a:r>
              <a:rPr lang="da-DK" altLang="da-DK" dirty="0">
                <a:latin typeface="Calibri" panose="020F0502020204030204" pitchFamily="34" charset="0"/>
              </a:rPr>
              <a:t>	   </a:t>
            </a:r>
            <a:r>
              <a:rPr lang="da-DK" altLang="da-DK" dirty="0" smtClean="0">
                <a:latin typeface="Calibri" panose="020F0502020204030204" pitchFamily="34" charset="0"/>
              </a:rPr>
              <a:t>  NM</a:t>
            </a:r>
            <a:r>
              <a:rPr lang="da-DK" altLang="da-DK" dirty="0">
                <a:latin typeface="Calibri" panose="020F0502020204030204" pitchFamily="34" charset="0"/>
              </a:rPr>
              <a:t>	   </a:t>
            </a:r>
            <a:r>
              <a:rPr lang="da-DK" altLang="da-DK" dirty="0" smtClean="0">
                <a:latin typeface="Calibri" panose="020F0502020204030204" pitchFamily="34" charset="0"/>
              </a:rPr>
              <a:t>   LS</a:t>
            </a:r>
            <a:r>
              <a:rPr lang="da-DK" altLang="da-DK" dirty="0">
                <a:latin typeface="Calibri" panose="020F0502020204030204" pitchFamily="34" charset="0"/>
              </a:rPr>
              <a:t>	    </a:t>
            </a:r>
            <a:r>
              <a:rPr lang="da-DK" altLang="da-DK" dirty="0" smtClean="0">
                <a:latin typeface="Calibri" panose="020F0502020204030204" pitchFamily="34" charset="0"/>
              </a:rPr>
              <a:t>  DD</a:t>
            </a:r>
            <a:endParaRPr lang="da-DK" altLang="da-DK" dirty="0">
              <a:latin typeface="Calibri" panose="020F0502020204030204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500188" y="1332691"/>
            <a:ext cx="6072187" cy="52387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dirty="0">
                <a:latin typeface="+mn-lt"/>
                <a:cs typeface="+mn-cs"/>
              </a:rPr>
              <a:t>Sammenligning af Stadetyper</a:t>
            </a:r>
          </a:p>
        </p:txBody>
      </p:sp>
    </p:spTree>
    <p:extLst>
      <p:ext uri="{BB962C8B-B14F-4D97-AF65-F5344CB8AC3E}">
        <p14:creationId xmlns:p14="http://schemas.microsoft.com/office/powerpoint/2010/main" val="323751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iagram 11"/>
          <p:cNvPicPr>
            <a:picLocks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06186"/>
            <a:ext cx="5137150" cy="467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2000250" y="1161516"/>
            <a:ext cx="5143500" cy="476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dirty="0">
                <a:latin typeface="+mn-lt"/>
                <a:cs typeface="+mn-cs"/>
              </a:rPr>
              <a:t>Løfteteknik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2071670" y="4500570"/>
            <a:ext cx="5000660" cy="714380"/>
          </a:xfrm>
          <a:prstGeom prst="round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defRPr/>
            </a:pPr>
            <a:endParaRPr lang="da-DK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85281"/>
              </p:ext>
            </p:extLst>
          </p:nvPr>
        </p:nvGraphicFramePr>
        <p:xfrm>
          <a:off x="481886" y="1522686"/>
          <a:ext cx="8258017" cy="4636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Regneark" r:id="rId4" imgW="6438833" imgH="3562485" progId="Excel.Sheet.12">
                  <p:embed/>
                </p:oleObj>
              </mc:Choice>
              <mc:Fallback>
                <p:oleObj name="Regneark" r:id="rId4" imgW="6438833" imgH="356248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86" y="1522686"/>
                        <a:ext cx="8258017" cy="4636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e 5"/>
          <p:cNvSpPr>
            <a:spLocks noChangeArrowheads="1"/>
          </p:cNvSpPr>
          <p:nvPr/>
        </p:nvSpPr>
        <p:spPr bwMode="auto">
          <a:xfrm>
            <a:off x="6286500" y="2804988"/>
            <a:ext cx="1928813" cy="31432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42721"/>
            <a:ext cx="7772400" cy="81915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 Rammer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2285721"/>
            <a:ext cx="7772400" cy="41148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Vigtigt at huske!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dirty="0" smtClean="0"/>
              <a:t>Rammemål skal passe til magasinerne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dirty="0" smtClean="0"/>
              <a:t>Hold dig til </a:t>
            </a:r>
            <a:r>
              <a:rPr lang="da-DK" altLang="da-DK" b="1" i="1" dirty="0" smtClean="0"/>
              <a:t>en</a:t>
            </a:r>
            <a:r>
              <a:rPr lang="da-DK" altLang="da-DK" i="1" dirty="0" smtClean="0"/>
              <a:t> </a:t>
            </a:r>
            <a:r>
              <a:rPr lang="da-DK" altLang="da-DK" dirty="0" smtClean="0"/>
              <a:t>type magasin/rammemål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dirty="0" smtClean="0"/>
              <a:t>Brug rustfri tråd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dirty="0" smtClean="0"/>
              <a:t>Vokset skal også passe til rammerne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dirty="0" smtClean="0"/>
              <a:t>Brug voks fra ’Grøn pulje’</a:t>
            </a:r>
          </a:p>
          <a:p>
            <a:pPr lvl="2" eaLnBrk="1" hangingPunct="1">
              <a:buFont typeface="Wingdings" panose="05000000000000000000" pitchFamily="2" charset="2"/>
              <a:buChar char="ü"/>
            </a:pPr>
            <a:r>
              <a:rPr lang="da-DK" altLang="da-DK" dirty="0" smtClean="0"/>
              <a:t>Pesticidfri </a:t>
            </a:r>
            <a:r>
              <a:rPr lang="da-DK" altLang="da-DK" dirty="0" smtClean="0"/>
              <a:t>og uforfalsket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da-DK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40235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>
            <a:spLocks noChangeArrowheads="1"/>
          </p:cNvSpPr>
          <p:nvPr/>
        </p:nvSpPr>
        <p:spPr bwMode="auto">
          <a:xfrm>
            <a:off x="2286000" y="911021"/>
            <a:ext cx="121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dirty="0">
                <a:latin typeface="Calibri" panose="020F0502020204030204" pitchFamily="34" charset="0"/>
              </a:rPr>
              <a:t>Trugstade</a:t>
            </a:r>
          </a:p>
        </p:txBody>
      </p:sp>
      <p:sp>
        <p:nvSpPr>
          <p:cNvPr id="5" name="Tekstboks 4"/>
          <p:cNvSpPr txBox="1">
            <a:spLocks noChangeArrowheads="1"/>
          </p:cNvSpPr>
          <p:nvPr/>
        </p:nvSpPr>
        <p:spPr bwMode="auto">
          <a:xfrm>
            <a:off x="5784850" y="911021"/>
            <a:ext cx="128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>
                <a:latin typeface="Calibri" panose="020F0502020204030204" pitchFamily="34" charset="0"/>
              </a:rPr>
              <a:t>Opstabling</a:t>
            </a:r>
          </a:p>
        </p:txBody>
      </p:sp>
      <p:pic>
        <p:nvPicPr>
          <p:cNvPr id="6" name="Pladsholder til indhold 6" descr="Fig 61.gif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tretch>
            <a:fillRect/>
          </a:stretch>
        </p:blipFill>
        <p:spPr>
          <a:xfrm>
            <a:off x="1142976" y="1268187"/>
            <a:ext cx="3429024" cy="51666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ladsholder til indhold 8" descr="Fig 96.gif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tretch>
            <a:fillRect/>
          </a:stretch>
        </p:blipFill>
        <p:spPr>
          <a:xfrm>
            <a:off x="4935772" y="1268189"/>
            <a:ext cx="3065252" cy="5143536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95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146" y="1266106"/>
            <a:ext cx="3757612" cy="546262"/>
          </a:xfrm>
        </p:spPr>
        <p:txBody>
          <a:bodyPr/>
          <a:lstStyle/>
          <a:p>
            <a:pPr eaLnBrk="1" hangingPunct="1"/>
            <a:r>
              <a:rPr lang="da-DK" altLang="da-DK" sz="2800" dirty="0" smtClean="0"/>
              <a:t>BEGYNDERPAKKEN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3146" y="2114421"/>
            <a:ext cx="3400425" cy="418642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da-DK" altLang="da-DK" b="1" i="1" dirty="0" smtClean="0"/>
              <a:t>Med Begynderpakken får du også: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</a:t>
            </a:r>
            <a:r>
              <a:rPr lang="da-DK" altLang="da-DK" dirty="0" smtClean="0"/>
              <a:t>De </a:t>
            </a:r>
            <a:r>
              <a:rPr lang="da-DK" altLang="da-DK" dirty="0" smtClean="0"/>
              <a:t>første 100 etiketter med dit navn (udfyld en deklaration)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’Lærebog i Biavl’ eller DVD’en Biavl for Begyndere</a:t>
            </a:r>
          </a:p>
          <a:p>
            <a:pPr eaLnBrk="1" hangingPunct="1"/>
            <a:endParaRPr lang="da-DK" altLang="da-DK" b="1" i="1" dirty="0" smtClean="0"/>
          </a:p>
          <a:p>
            <a:pPr eaLnBrk="1" hangingPunct="1"/>
            <a:r>
              <a:rPr lang="da-DK" altLang="da-DK" b="1" i="1" dirty="0" smtClean="0"/>
              <a:t>Derudover kan man have brug for: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Loddeapparat til voks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</a:t>
            </a:r>
            <a:r>
              <a:rPr lang="da-DK" altLang="da-DK" dirty="0" err="1" smtClean="0"/>
              <a:t>Bitømmerplade</a:t>
            </a:r>
            <a:endParaRPr lang="da-DK" altLang="da-DK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Skrællebakke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Slynge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</a:t>
            </a:r>
            <a:r>
              <a:rPr lang="da-DK" altLang="da-DK" dirty="0" err="1" smtClean="0"/>
              <a:t>Rørepind</a:t>
            </a:r>
            <a:r>
              <a:rPr lang="da-DK" altLang="da-DK" dirty="0" smtClean="0"/>
              <a:t> eller boremaskine med snegl til at røre honning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</a:t>
            </a:r>
            <a:r>
              <a:rPr lang="da-DK" altLang="da-DK" dirty="0" err="1" smtClean="0"/>
              <a:t>Keilerkasse</a:t>
            </a:r>
            <a:r>
              <a:rPr lang="da-DK" altLang="da-DK" dirty="0" smtClean="0"/>
              <a:t> til </a:t>
            </a:r>
            <a:r>
              <a:rPr lang="da-DK" altLang="da-DK" dirty="0" err="1" smtClean="0"/>
              <a:t>dronningproduktion</a:t>
            </a:r>
            <a:endParaRPr lang="da-DK" altLang="da-DK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med mere ….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a-DK" altLang="da-DK" dirty="0" smtClean="0"/>
          </a:p>
          <a:p>
            <a:pPr eaLnBrk="1" hangingPunct="1"/>
            <a:r>
              <a:rPr lang="da-DK" altLang="da-DK" b="1" i="1" dirty="0" smtClean="0"/>
              <a:t>Hvad skal man bruge til røgpusteren?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God lighter/gastænder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Gammel </a:t>
            </a:r>
            <a:r>
              <a:rPr lang="da-DK" altLang="da-DK" dirty="0" err="1" smtClean="0"/>
              <a:t>lærredsæk</a:t>
            </a:r>
            <a:r>
              <a:rPr lang="da-DK" altLang="da-DK" dirty="0" smtClean="0"/>
              <a:t> eller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Tobaksplante (hos forhandler)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a-DK" altLang="da-DK" dirty="0" smtClean="0"/>
              <a:t> Rejnfan (findes i naturen)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a-DK" altLang="da-DK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da-DK" altLang="da-DK" dirty="0" smtClean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72" y="1452509"/>
            <a:ext cx="3350038" cy="47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572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regnf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07406"/>
            <a:ext cx="6786563" cy="4518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5" name="Tekstboks 2"/>
          <p:cNvSpPr txBox="1">
            <a:spLocks noChangeArrowheads="1"/>
          </p:cNvSpPr>
          <p:nvPr/>
        </p:nvSpPr>
        <p:spPr bwMode="auto">
          <a:xfrm>
            <a:off x="4071938" y="6246094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b="1" dirty="0" smtClean="0">
                <a:latin typeface="Calibri" panose="020F0502020204030204" pitchFamily="34" charset="0"/>
              </a:rPr>
              <a:t>Rejnfan</a:t>
            </a:r>
            <a:endParaRPr lang="da-DK" altLang="da-DK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501825" y="941909"/>
            <a:ext cx="6115050" cy="11430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Trugstade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46188" y="2311921"/>
            <a:ext cx="4040187" cy="641350"/>
          </a:xfrm>
        </p:spPr>
        <p:txBody>
          <a:bodyPr/>
          <a:lstStyle/>
          <a:p>
            <a:pPr eaLnBrk="1" hangingPunct="1"/>
            <a:r>
              <a:rPr lang="da-DK" altLang="da-DK" smtClean="0"/>
              <a:t>Fordele	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246188" y="2953271"/>
            <a:ext cx="3254375" cy="3949700"/>
          </a:xfrm>
        </p:spPr>
        <p:txBody>
          <a:bodyPr/>
          <a:lstStyle/>
          <a:p>
            <a:pPr eaLnBrk="1" hangingPunct="1"/>
            <a:r>
              <a:rPr lang="da-DK" altLang="da-DK" smtClean="0"/>
              <a:t>Køn at se på	</a:t>
            </a:r>
          </a:p>
          <a:p>
            <a:pPr eaLnBrk="1" hangingPunct="1"/>
            <a:r>
              <a:rPr lang="da-DK" altLang="da-DK" smtClean="0"/>
              <a:t>Kan bygge selv</a:t>
            </a:r>
          </a:p>
          <a:p>
            <a:pPr eaLnBrk="1" hangingPunct="1"/>
            <a:r>
              <a:rPr lang="da-DK" altLang="da-DK" smtClean="0"/>
              <a:t>Let at udvide</a:t>
            </a:r>
          </a:p>
          <a:p>
            <a:pPr eaLnBrk="1" hangingPunct="1"/>
            <a:r>
              <a:rPr lang="da-DK" altLang="da-DK" smtClean="0"/>
              <a:t>Kan selv reparere</a:t>
            </a:r>
          </a:p>
          <a:p>
            <a:pPr eaLnBrk="1" hangingPunct="1"/>
            <a:r>
              <a:rPr lang="da-DK" altLang="da-DK" smtClean="0"/>
              <a:t>Plads til en ekstra familie om vinteren</a:t>
            </a:r>
          </a:p>
          <a:p>
            <a:pPr eaLnBrk="1" hangingPunct="1"/>
            <a:endParaRPr lang="da-DK" altLang="da-DK" smtClean="0"/>
          </a:p>
        </p:txBody>
      </p:sp>
      <p:pic>
        <p:nvPicPr>
          <p:cNvPr id="7" name="Pladsholder til indhold 6" descr="Fig 61.gif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lum bright="-10000" contrast="20000"/>
          </a:blip>
          <a:stretch>
            <a:fillRect/>
          </a:stretch>
        </p:blipFill>
        <p:spPr>
          <a:xfrm>
            <a:off x="4714877" y="1878074"/>
            <a:ext cx="2941948" cy="4432775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24139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510539" y="962619"/>
            <a:ext cx="6115050" cy="11430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Trugstade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>
          <a:xfrm>
            <a:off x="4664031" y="2116731"/>
            <a:ext cx="4040187" cy="639763"/>
          </a:xfrm>
        </p:spPr>
        <p:txBody>
          <a:bodyPr/>
          <a:lstStyle/>
          <a:p>
            <a:pPr eaLnBrk="1" hangingPunct="1"/>
            <a:r>
              <a:rPr lang="da-DK" altLang="da-DK" smtClean="0"/>
              <a:t>Ulemper</a:t>
            </a:r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9" y="2831106"/>
            <a:ext cx="3281296" cy="30305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64031" y="2688231"/>
            <a:ext cx="4040187" cy="3949700"/>
          </a:xfrm>
        </p:spPr>
        <p:txBody>
          <a:bodyPr/>
          <a:lstStyle/>
          <a:p>
            <a:pPr eaLnBrk="1" hangingPunct="1"/>
            <a:r>
              <a:rPr lang="da-DK" altLang="da-DK" smtClean="0"/>
              <a:t>Lidt dyrt at købe som ny</a:t>
            </a:r>
          </a:p>
          <a:p>
            <a:pPr eaLnBrk="1" hangingPunct="1"/>
            <a:r>
              <a:rPr lang="da-DK" altLang="da-DK" smtClean="0"/>
              <a:t>Svært at flytte (tung)</a:t>
            </a:r>
          </a:p>
          <a:p>
            <a:pPr eaLnBrk="1" hangingPunct="1"/>
            <a:r>
              <a:rPr lang="da-DK" altLang="da-DK" smtClean="0"/>
              <a:t>Træet kan rådne (skal vedligeholdes)</a:t>
            </a:r>
          </a:p>
          <a:p>
            <a:pPr eaLnBrk="1" hangingPunct="1"/>
            <a:r>
              <a:rPr lang="da-DK" altLang="da-DK" smtClean="0"/>
              <a:t>Låget står åben under et stort træk (indpakkes)</a:t>
            </a:r>
          </a:p>
          <a:p>
            <a:pPr eaLnBrk="1" hangingPunct="1"/>
            <a:r>
              <a:rPr lang="da-DK" altLang="da-DK" smtClean="0"/>
              <a:t>Hårdt for ryggen at bøje og løfte fra ’truget’</a:t>
            </a:r>
          </a:p>
          <a:p>
            <a:pPr eaLnBrk="1" hangingPunct="1"/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4309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289965" y="892953"/>
            <a:ext cx="6543675" cy="11430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Opstabling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4578" y="2261378"/>
            <a:ext cx="4040187" cy="639762"/>
          </a:xfrm>
        </p:spPr>
        <p:txBody>
          <a:bodyPr/>
          <a:lstStyle/>
          <a:p>
            <a:pPr eaLnBrk="1" hangingPunct="1"/>
            <a:r>
              <a:rPr lang="da-DK" altLang="da-DK" smtClean="0"/>
              <a:t>Fordele	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364578" y="3007503"/>
            <a:ext cx="4040187" cy="2611437"/>
          </a:xfrm>
        </p:spPr>
        <p:txBody>
          <a:bodyPr/>
          <a:lstStyle/>
          <a:p>
            <a:pPr eaLnBrk="1" hangingPunct="1"/>
            <a:r>
              <a:rPr lang="da-DK" altLang="da-DK" smtClean="0"/>
              <a:t>Vejer ikke så meget	</a:t>
            </a:r>
          </a:p>
          <a:p>
            <a:pPr eaLnBrk="1" hangingPunct="1"/>
            <a:r>
              <a:rPr lang="da-DK" altLang="da-DK" smtClean="0"/>
              <a:t>Nemt at flytte</a:t>
            </a:r>
          </a:p>
          <a:p>
            <a:pPr eaLnBrk="1" hangingPunct="1"/>
            <a:r>
              <a:rPr lang="da-DK" altLang="da-DK" smtClean="0"/>
              <a:t>Let at udvide</a:t>
            </a:r>
          </a:p>
          <a:p>
            <a:pPr eaLnBrk="1" hangingPunct="1"/>
            <a:r>
              <a:rPr lang="da-DK" altLang="da-DK" smtClean="0"/>
              <a:t>Vedligeholdelsesfrit</a:t>
            </a:r>
          </a:p>
          <a:p>
            <a:pPr eaLnBrk="1" hangingPunct="1"/>
            <a:r>
              <a:rPr lang="da-DK" altLang="da-DK" smtClean="0"/>
              <a:t>Vejrbestandig </a:t>
            </a:r>
          </a:p>
          <a:p>
            <a:pPr eaLnBrk="1" hangingPunct="1"/>
            <a:endParaRPr lang="da-DK" altLang="da-DK" smtClean="0"/>
          </a:p>
        </p:txBody>
      </p:sp>
      <p:pic>
        <p:nvPicPr>
          <p:cNvPr id="9" name="Pladsholder til indhold 8" descr="Fig 96.gif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lum bright="-10000" contrast="20000"/>
          </a:blip>
          <a:stretch>
            <a:fillRect/>
          </a:stretch>
        </p:blipFill>
        <p:spPr>
          <a:xfrm>
            <a:off x="4618951" y="1811286"/>
            <a:ext cx="2857520" cy="4794959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78604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1298673" y="901674"/>
            <a:ext cx="6543675" cy="11430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Opstabling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>
          <a:xfrm>
            <a:off x="4699098" y="2162149"/>
            <a:ext cx="4040188" cy="639762"/>
          </a:xfrm>
        </p:spPr>
        <p:txBody>
          <a:bodyPr/>
          <a:lstStyle/>
          <a:p>
            <a:pPr eaLnBrk="1" hangingPunct="1"/>
            <a:r>
              <a:rPr lang="da-DK" altLang="da-DK" smtClean="0"/>
              <a:t>Ulemper</a:t>
            </a:r>
          </a:p>
        </p:txBody>
      </p:sp>
      <p:pic>
        <p:nvPicPr>
          <p:cNvPr id="8" name="Pladsholder til indhold 7" descr="Untitled-7 (2)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10000"/>
          </a:blip>
          <a:srcRect/>
          <a:stretch>
            <a:fillRect/>
          </a:stretch>
        </p:blipFill>
        <p:spPr>
          <a:xfrm>
            <a:off x="1627286" y="2055786"/>
            <a:ext cx="2532062" cy="39290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730848" y="2944786"/>
            <a:ext cx="4040188" cy="2754313"/>
          </a:xfrm>
        </p:spPr>
        <p:txBody>
          <a:bodyPr/>
          <a:lstStyle/>
          <a:p>
            <a:pPr eaLnBrk="1" hangingPunct="1"/>
            <a:r>
              <a:rPr lang="da-DK" altLang="da-DK" smtClean="0"/>
              <a:t>Ikke så køn at se på</a:t>
            </a:r>
          </a:p>
          <a:p>
            <a:pPr eaLnBrk="1" hangingPunct="1"/>
            <a:r>
              <a:rPr lang="da-DK" altLang="da-DK" smtClean="0"/>
              <a:t>Svært at reparere selv</a:t>
            </a:r>
          </a:p>
          <a:p>
            <a:pPr eaLnBrk="1" hangingPunct="1"/>
            <a:r>
              <a:rPr lang="da-DK" altLang="da-DK" smtClean="0"/>
              <a:t>Hårdt for ryggen at løfte honning magasiner op og ned når der er hentet meget honning</a:t>
            </a:r>
          </a:p>
          <a:p>
            <a:pPr eaLnBrk="1" hangingPunct="1"/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237060155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iagram 11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84199" y="1372686"/>
            <a:ext cx="6573837" cy="4929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9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iagram 11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85081" y="1372698"/>
            <a:ext cx="6573837" cy="4929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4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iagram 11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84199" y="1363977"/>
            <a:ext cx="6573837" cy="4929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5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73179"/>
            <a:ext cx="7772400" cy="67974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 smtClean="0"/>
              <a:t>Rammer</a:t>
            </a:r>
            <a:endParaRPr lang="da-DK" dirty="0"/>
          </a:p>
        </p:txBody>
      </p:sp>
      <p:pic>
        <p:nvPicPr>
          <p:cNvPr id="11267" name="Pladsholder til indhold 3" descr="Fig 85a.gif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>
          <a:xfrm>
            <a:off x="1519671" y="2052944"/>
            <a:ext cx="6104659" cy="4273261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4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æsentation4" id="{43C53589-8D3F-4898-A364-8B1386A64DD5}" vid="{9E36929B-05F0-4E8F-B00D-C5B83821B17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Præsentation4</Template>
  <TotalTime>35</TotalTime>
  <Words>500</Words>
  <Application>Microsoft Office PowerPoint</Application>
  <PresentationFormat>Skærmshow (4:3)</PresentationFormat>
  <Paragraphs>127</Paragraphs>
  <Slides>17</Slides>
  <Notes>17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Kontortema</vt:lpstr>
      <vt:lpstr>Regneark</vt:lpstr>
      <vt:lpstr>Stadetyper</vt:lpstr>
      <vt:lpstr>Trugstade</vt:lpstr>
      <vt:lpstr>Trugstade</vt:lpstr>
      <vt:lpstr>Opstabling</vt:lpstr>
      <vt:lpstr>Opstabling</vt:lpstr>
      <vt:lpstr>PowerPoint-præsentation</vt:lpstr>
      <vt:lpstr>PowerPoint-præsentation</vt:lpstr>
      <vt:lpstr>PowerPoint-præsentation</vt:lpstr>
      <vt:lpstr>Rammer</vt:lpstr>
      <vt:lpstr>Rammer</vt:lpstr>
      <vt:lpstr>PowerPoint-præsentation</vt:lpstr>
      <vt:lpstr>PowerPoint-præsentation</vt:lpstr>
      <vt:lpstr>PowerPoint-præsentation</vt:lpstr>
      <vt:lpstr> Rammer</vt:lpstr>
      <vt:lpstr>PowerPoint-præsentation</vt:lpstr>
      <vt:lpstr>BEGYNDERPAKKEN</vt:lpstr>
      <vt:lpstr>PowerPoint-præsentation</vt:lpstr>
    </vt:vector>
  </TitlesOfParts>
  <Company>Gefion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Stadetyper</dc:title>
  <dc:creator>Palle Frejvald</dc:creator>
  <cp:lastModifiedBy>Palle Frejvald</cp:lastModifiedBy>
  <cp:revision>7</cp:revision>
  <dcterms:created xsi:type="dcterms:W3CDTF">2015-09-09T07:19:55Z</dcterms:created>
  <dcterms:modified xsi:type="dcterms:W3CDTF">2015-09-30T12:29:01Z</dcterms:modified>
</cp:coreProperties>
</file>