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075" autoAdjust="0"/>
  </p:normalViewPr>
  <p:slideViewPr>
    <p:cSldViewPr snapToGrid="0" snapToObjects="1">
      <p:cViewPr varScale="1">
        <p:scale>
          <a:sx n="62" d="100"/>
          <a:sy n="62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36D3C-E413-44C3-B4BD-886E01107188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49E0-A58A-4BDD-A070-05C8E56DC9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22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z="2000" b="1" smtClean="0"/>
              <a:t>Husk at udlevere temahæfte ’Bier i Haven’</a:t>
            </a:r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2C2CAC-B65E-43A6-BF89-15E7A85CE887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259034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Slut</a:t>
            </a:r>
          </a:p>
        </p:txBody>
      </p:sp>
      <p:sp>
        <p:nvSpPr>
          <p:cNvPr id="21508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  <p:sp>
        <p:nvSpPr>
          <p:cNvPr id="21509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C489E3-F228-4F33-AC18-5C8E51BECD51}" type="slidenum">
              <a:rPr lang="da-DK" altLang="da-DK">
                <a:latin typeface="Calibri" panose="020F0502020204030204" pitchFamily="34" charset="0"/>
              </a:rPr>
              <a:pPr eaLnBrk="1" hangingPunct="1"/>
              <a:t>10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3C879F-C209-44F7-ADD1-62FA35ACBCEE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273439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VAND – loven siger at der skal være adgang til vand indenfor 200 meter!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Men undgå at bierne bruger din nabos vanddam eller svømmepøl hvis det er den nærmeste kilde til vand.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Lave et vandingsanlæg: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F.eks. En murerbalje med en </a:t>
            </a:r>
            <a:r>
              <a:rPr lang="da-DK" altLang="da-DK" dirty="0" err="1" smtClean="0"/>
              <a:t>tørveklyne</a:t>
            </a:r>
            <a:r>
              <a:rPr lang="da-DK" altLang="da-DK" dirty="0" smtClean="0"/>
              <a:t> – det gør vandet lidt surt  - det kan de godt li’.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Eller et gammelt drypvandsanlæg fra et drivhus ned ad et bræt i en balje.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Men placer den udenfor flyveretning – så skider de ikke i den når de flyver væk fra stadet!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KLAGER: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Man kan klage til kommunen hvis man synes at ’generne’ er væsentlige – så har kommunen pligt til at undersøge det!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Og de kan i sidste ende også forbyde </a:t>
            </a:r>
            <a:r>
              <a:rPr lang="da-DK" altLang="da-DK" dirty="0" err="1" smtClean="0"/>
              <a:t>biholdet</a:t>
            </a:r>
            <a:r>
              <a:rPr lang="da-DK" altLang="da-DK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DBF og den lokale </a:t>
            </a:r>
            <a:r>
              <a:rPr lang="da-DK" altLang="da-DK" dirty="0" err="1" smtClean="0"/>
              <a:t>biavlerforening</a:t>
            </a:r>
            <a:r>
              <a:rPr lang="da-DK" altLang="da-DK" dirty="0" smtClean="0"/>
              <a:t> kan hjælpe med råd og vejledning.</a:t>
            </a:r>
          </a:p>
        </p:txBody>
      </p:sp>
      <p:sp>
        <p:nvSpPr>
          <p:cNvPr id="143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C92E8-5D71-4C76-9D59-65E26A42E887}" type="slidenum">
              <a:rPr lang="da-DK" altLang="da-DK">
                <a:latin typeface="Calibri" panose="020F0502020204030204" pitchFamily="34" charset="0"/>
              </a:rPr>
              <a:pPr eaLnBrk="1" hangingPunct="1"/>
              <a:t>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20963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BE50C2-7998-49AC-9B9F-867DA9279221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23215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135219-B5B7-4B0F-B330-E159041C9CCA}" type="slidenum">
              <a:rPr lang="da-DK" altLang="da-DK">
                <a:latin typeface="Calibri" panose="020F0502020204030204" pitchFamily="34" charset="0"/>
              </a:rPr>
              <a:pPr eaLnBrk="1" hangingPunct="1"/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8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410286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Temperatur en varm juni dag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Meteorologerne siger der er 20 grader –men det er målt 2 meter over jorden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Bierne færdes der hvor der er varmest.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Stader med meget sol har en længere aktivitetsperiode.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Hvis der kun er 12 grader – 2 meter op – så vil bierne kun flyve når solen varmer på stadet!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Men alligevel kan bierne godt li’ at der er lidt halvskygge fra et træ når det er allervarmest!</a:t>
            </a:r>
          </a:p>
        </p:txBody>
      </p:sp>
      <p:sp>
        <p:nvSpPr>
          <p:cNvPr id="174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77935F-A444-45C8-9778-79E83A7B2498}" type="slidenum">
              <a:rPr lang="da-DK" altLang="da-DK">
                <a:latin typeface="Calibri" panose="020F0502020204030204" pitchFamily="34" charset="0"/>
              </a:rPr>
              <a:pPr eaLnBrk="1" hangingPunct="1"/>
              <a:t>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411172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For at undgå fejlflyvninger kan man bruge forskellige opstillinger :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Man kan også plante noget ind imellem staderne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Og man kan også male dem i forskellige farver.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En smags sag – men det er bedst at de ikke står for tæt på hinanden i snorlige rækker!</a:t>
            </a: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C4F3BE-A8E6-42C2-A949-5DAEA72DCAE3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68027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For at undgå fejlflyvninger kan man bruge forskellige opstillinger :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Man kan også plante noget ind imellem staderne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Og man kan også male dem i forskellige farver.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En smags sag – men det er bedst at de ikke står for tæt på hinanden i snorlige rækker!</a:t>
            </a:r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508A41-CFCC-4CC6-B5A8-1A9AD027380F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54550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For at undgå fejlflyvninger kan man bruge forskellige opstillinger :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Man kan også plante noget ind imellem staderne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Og man kan også male dem i forskellige farver.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En smags sag – men det er bedst at de ikke står for tæt på hinanden i snorlige rækker!</a:t>
            </a:r>
          </a:p>
        </p:txBody>
      </p:sp>
      <p:sp>
        <p:nvSpPr>
          <p:cNvPr id="204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8C35E8-8705-4DF7-9FFC-D329F6C84336}" type="slidenum">
              <a:rPr lang="da-DK" altLang="da-DK">
                <a:latin typeface="Calibri" panose="020F0502020204030204" pitchFamily="34" charset="0"/>
              </a:rPr>
              <a:pPr eaLnBrk="1" hangingPunct="1"/>
              <a:t>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Indretning af en Bigård</a:t>
            </a:r>
          </a:p>
        </p:txBody>
      </p:sp>
    </p:spTree>
    <p:extLst>
      <p:ext uri="{BB962C8B-B14F-4D97-AF65-F5344CB8AC3E}">
        <p14:creationId xmlns:p14="http://schemas.microsoft.com/office/powerpoint/2010/main" val="388361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D101-60C4-41E8-A59A-6AB692F60E82}" type="datetimeFigureOut">
              <a:rPr lang="da-DK"/>
              <a:pPr>
                <a:defRPr/>
              </a:pPr>
              <a:t>30-09-2015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C7D3-417A-4384-BAF9-6C020FA7038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60533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716524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Indretning af en </a:t>
            </a:r>
            <a:r>
              <a:rPr lang="da-DK" altLang="da-DK" dirty="0" err="1" smtClean="0"/>
              <a:t>Bigård</a:t>
            </a:r>
            <a:endParaRPr lang="da-DK" altLang="da-DK" dirty="0" smtClean="0"/>
          </a:p>
        </p:txBody>
      </p:sp>
      <p:pic>
        <p:nvPicPr>
          <p:cNvPr id="4" name="Billede 3" descr="JS bigård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28875" y="1900799"/>
            <a:ext cx="4448175" cy="4500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3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714875" y="918393"/>
            <a:ext cx="3997325" cy="389659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dirty="0" smtClean="0"/>
              <a:t>Bigård i haven</a:t>
            </a:r>
            <a:endParaRPr lang="da-DK" dirty="0"/>
          </a:p>
        </p:txBody>
      </p:sp>
      <p:pic>
        <p:nvPicPr>
          <p:cNvPr id="7" name="Pladsholder til indhold 6" descr="Bier i haven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153241" y="1502882"/>
            <a:ext cx="3052330" cy="207818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57188" y="918393"/>
            <a:ext cx="4040187" cy="389659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dirty="0" smtClean="0"/>
              <a:t>Bigård i naturen</a:t>
            </a:r>
            <a:endParaRPr lang="da-DK" dirty="0"/>
          </a:p>
        </p:txBody>
      </p:sp>
      <p:pic>
        <p:nvPicPr>
          <p:cNvPr id="8" name="Pladsholder til indhold 7" descr="Untitled-15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65693" y="1502882"/>
            <a:ext cx="3121602" cy="207818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5715000" y="4451735"/>
            <a:ext cx="1785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800">
                <a:latin typeface="Calibri" panose="020F0502020204030204" pitchFamily="34" charset="0"/>
              </a:rPr>
              <a:t> Læ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800">
                <a:latin typeface="Calibri" panose="020F0502020204030204" pitchFamily="34" charset="0"/>
              </a:rPr>
              <a:t> Lys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800">
                <a:latin typeface="Calibri" panose="020F0502020204030204" pitchFamily="34" charset="0"/>
              </a:rPr>
              <a:t> Ro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800">
                <a:latin typeface="Calibri" panose="020F0502020204030204" pitchFamily="34" charset="0"/>
              </a:rPr>
              <a:t> Vand</a:t>
            </a:r>
          </a:p>
        </p:txBody>
      </p:sp>
      <p:sp>
        <p:nvSpPr>
          <p:cNvPr id="10" name="Pladsholder til tekst 2"/>
          <p:cNvSpPr txBox="1">
            <a:spLocks/>
          </p:cNvSpPr>
          <p:nvPr/>
        </p:nvSpPr>
        <p:spPr bwMode="auto">
          <a:xfrm>
            <a:off x="357188" y="3918768"/>
            <a:ext cx="3997325" cy="38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20000"/>
              </a:spcBef>
              <a:defRPr/>
            </a:pPr>
            <a:r>
              <a:rPr lang="da-DK" sz="2400" b="1" kern="0" dirty="0">
                <a:latin typeface="+mn-lt"/>
                <a:cs typeface="+mn-cs"/>
              </a:rPr>
              <a:t>Vandrebiavl</a:t>
            </a:r>
          </a:p>
        </p:txBody>
      </p:sp>
      <p:pic>
        <p:nvPicPr>
          <p:cNvPr id="11" name="Billede 10" descr="Kløverbestøvnin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6818" y="4506504"/>
            <a:ext cx="3198091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452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8813" y="731667"/>
            <a:ext cx="5072062" cy="604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Bigård i haven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1446042"/>
            <a:ext cx="4214813" cy="4786312"/>
          </a:xfrm>
        </p:spPr>
        <p:txBody>
          <a:bodyPr/>
          <a:lstStyle/>
          <a:p>
            <a:pPr eaLnBrk="1" hangingPunct="1"/>
            <a:r>
              <a:rPr lang="da-DK" altLang="da-DK" sz="2000" dirty="0" smtClean="0"/>
              <a:t>Privat grund – må gerne holde bier hvis de ikke generer andre</a:t>
            </a:r>
          </a:p>
          <a:p>
            <a:pPr eaLnBrk="1" hangingPunct="1"/>
            <a:r>
              <a:rPr lang="da-DK" altLang="da-DK" sz="2000" dirty="0" smtClean="0"/>
              <a:t>Naboerne – snak med dem …</a:t>
            </a:r>
          </a:p>
          <a:p>
            <a:pPr eaLnBrk="1" hangingPunct="1"/>
            <a:r>
              <a:rPr lang="da-DK" altLang="da-DK" sz="2000" dirty="0" smtClean="0"/>
              <a:t>Placering hvor det er praktisk</a:t>
            </a:r>
          </a:p>
          <a:p>
            <a:pPr lvl="1" eaLnBrk="1" hangingPunct="1"/>
            <a:r>
              <a:rPr lang="da-DK" altLang="da-DK" sz="1600" dirty="0" smtClean="0"/>
              <a:t>Op ad et hegn eller hæk (2 m høj)</a:t>
            </a:r>
          </a:p>
          <a:p>
            <a:pPr lvl="1" eaLnBrk="1" hangingPunct="1"/>
            <a:r>
              <a:rPr lang="da-DK" altLang="da-DK" sz="1600" dirty="0" smtClean="0"/>
              <a:t>Væk fra stier/legepladser</a:t>
            </a:r>
          </a:p>
          <a:p>
            <a:pPr lvl="1" eaLnBrk="1" hangingPunct="1"/>
            <a:r>
              <a:rPr lang="da-DK" altLang="da-DK" sz="1600" dirty="0" smtClean="0"/>
              <a:t>Læ - men alligevel med sol</a:t>
            </a:r>
          </a:p>
          <a:p>
            <a:pPr lvl="1" eaLnBrk="1" hangingPunct="1"/>
            <a:r>
              <a:rPr lang="da-DK" altLang="da-DK" sz="1600" dirty="0" smtClean="0"/>
              <a:t>Helst syd/vestvendt</a:t>
            </a:r>
          </a:p>
          <a:p>
            <a:pPr lvl="1" eaLnBrk="1" hangingPunct="1"/>
            <a:r>
              <a:rPr lang="da-DK" altLang="da-DK" sz="1600" dirty="0" smtClean="0"/>
              <a:t>Tørt underlag – ikke fugtigt</a:t>
            </a:r>
          </a:p>
          <a:p>
            <a:pPr lvl="1" eaLnBrk="1" hangingPunct="1"/>
            <a:r>
              <a:rPr lang="da-DK" altLang="da-DK" sz="1600" dirty="0" smtClean="0"/>
              <a:t>Pas på overhængende træer</a:t>
            </a:r>
          </a:p>
          <a:p>
            <a:pPr eaLnBrk="1" hangingPunct="1"/>
            <a:r>
              <a:rPr lang="da-DK" altLang="da-DK" sz="2000" dirty="0" smtClean="0"/>
              <a:t>Adgang til vand</a:t>
            </a:r>
          </a:p>
          <a:p>
            <a:pPr eaLnBrk="1" hangingPunct="1"/>
            <a:r>
              <a:rPr lang="da-DK" altLang="da-DK" sz="2000" dirty="0" smtClean="0"/>
              <a:t>Hvis der klages?</a:t>
            </a:r>
          </a:p>
          <a:p>
            <a:pPr eaLnBrk="1" hangingPunct="1"/>
            <a:r>
              <a:rPr lang="da-DK" altLang="da-DK" sz="2000" dirty="0" smtClean="0"/>
              <a:t>DBF’s ansvarsforsikring</a:t>
            </a:r>
          </a:p>
          <a:p>
            <a:pPr eaLnBrk="1" hangingPunct="1"/>
            <a:endParaRPr lang="da-DK" altLang="da-DK" sz="2000" dirty="0" smtClean="0"/>
          </a:p>
          <a:p>
            <a:pPr eaLnBrk="1" hangingPunct="1"/>
            <a:endParaRPr lang="da-DK" altLang="da-DK" sz="2000" dirty="0" smtClean="0"/>
          </a:p>
        </p:txBody>
      </p:sp>
      <p:pic>
        <p:nvPicPr>
          <p:cNvPr id="5" name="Pladsholder til indhold 4" descr="Bier i haven 4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3857625" y="4660729"/>
            <a:ext cx="2214563" cy="2000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 descr="bier drikker vand.jpg"/>
          <p:cNvPicPr>
            <a:picLocks noChangeAspect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6215063" y="4182892"/>
            <a:ext cx="2592387" cy="169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 descr="Bier i haven 1.jpg"/>
          <p:cNvPicPr>
            <a:picLocks noChangeAspect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>
          <a:xfrm>
            <a:off x="4929188" y="1517479"/>
            <a:ext cx="289877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0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/>
          <p:cNvSpPr txBox="1"/>
          <p:nvPr/>
        </p:nvSpPr>
        <p:spPr>
          <a:xfrm>
            <a:off x="4857750" y="3981189"/>
            <a:ext cx="3857625" cy="2032000"/>
          </a:xfrm>
          <a:prstGeom prst="rect">
            <a:avLst/>
          </a:prstGeom>
          <a:solidFill>
            <a:srgbClr val="FFFFCC"/>
          </a:solidFill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8813" y="766502"/>
            <a:ext cx="5072062" cy="604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Bigård i naturen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1480877"/>
            <a:ext cx="4214813" cy="5500687"/>
          </a:xfrm>
        </p:spPr>
        <p:txBody>
          <a:bodyPr/>
          <a:lstStyle/>
          <a:p>
            <a:pPr eaLnBrk="1" hangingPunct="1"/>
            <a:r>
              <a:rPr lang="da-DK" altLang="da-DK" sz="2000" dirty="0" smtClean="0"/>
              <a:t>På andres ejendom –  skal man bede om tilladelse til at etablere en </a:t>
            </a:r>
            <a:r>
              <a:rPr lang="da-DK" altLang="da-DK" sz="2000" dirty="0" err="1" smtClean="0"/>
              <a:t>bigård</a:t>
            </a:r>
            <a:endParaRPr lang="da-DK" altLang="da-DK" sz="2000" dirty="0" smtClean="0"/>
          </a:p>
          <a:p>
            <a:pPr eaLnBrk="1" hangingPunct="1"/>
            <a:r>
              <a:rPr lang="da-DK" altLang="da-DK" sz="2000" dirty="0" smtClean="0"/>
              <a:t>Der skal skiltes med navn/adresse/telefon numre</a:t>
            </a:r>
          </a:p>
          <a:p>
            <a:pPr eaLnBrk="1" hangingPunct="1"/>
            <a:r>
              <a:rPr lang="da-DK" altLang="da-DK" sz="2000" dirty="0" smtClean="0"/>
              <a:t>Placering hvor det er praktisk</a:t>
            </a:r>
          </a:p>
          <a:p>
            <a:pPr lvl="1" eaLnBrk="1" hangingPunct="1"/>
            <a:r>
              <a:rPr lang="da-DK" altLang="da-DK" sz="1600" dirty="0" smtClean="0"/>
              <a:t>Væk fra stier/vej, men man skal kunne køre tæt på stedet …</a:t>
            </a:r>
          </a:p>
          <a:p>
            <a:pPr lvl="1" eaLnBrk="1" hangingPunct="1"/>
            <a:r>
              <a:rPr lang="da-DK" altLang="da-DK" sz="1600" dirty="0" smtClean="0"/>
              <a:t>Læ - men alligevel med sol</a:t>
            </a:r>
          </a:p>
          <a:p>
            <a:pPr lvl="1" eaLnBrk="1" hangingPunct="1"/>
            <a:r>
              <a:rPr lang="da-DK" altLang="da-DK" sz="1600" dirty="0" smtClean="0"/>
              <a:t>Helst syd/vestvendt</a:t>
            </a:r>
          </a:p>
          <a:p>
            <a:pPr lvl="1" eaLnBrk="1" hangingPunct="1"/>
            <a:r>
              <a:rPr lang="da-DK" altLang="da-DK" sz="1600" dirty="0" smtClean="0"/>
              <a:t>Tørt underlag – ikke fugtigt</a:t>
            </a:r>
          </a:p>
          <a:p>
            <a:pPr lvl="1" eaLnBrk="1" hangingPunct="1"/>
            <a:r>
              <a:rPr lang="da-DK" altLang="da-DK" sz="1600" dirty="0" smtClean="0"/>
              <a:t>Pas på lavninger – koldt luft</a:t>
            </a:r>
          </a:p>
          <a:p>
            <a:pPr lvl="1" eaLnBrk="1" hangingPunct="1"/>
            <a:r>
              <a:rPr lang="da-DK" altLang="da-DK" sz="1600" dirty="0" smtClean="0"/>
              <a:t>Pas på overhængende træer</a:t>
            </a:r>
          </a:p>
          <a:p>
            <a:pPr eaLnBrk="1" hangingPunct="1"/>
            <a:r>
              <a:rPr lang="da-DK" altLang="da-DK" sz="2000" dirty="0" smtClean="0"/>
              <a:t>Adgang til vand</a:t>
            </a:r>
          </a:p>
          <a:p>
            <a:pPr eaLnBrk="1" hangingPunct="1"/>
            <a:r>
              <a:rPr lang="da-DK" altLang="da-DK" sz="2000" dirty="0" smtClean="0"/>
              <a:t>Hvis der klages?</a:t>
            </a:r>
          </a:p>
          <a:p>
            <a:pPr eaLnBrk="1" hangingPunct="1"/>
            <a:r>
              <a:rPr lang="da-DK" altLang="da-DK" sz="2000" dirty="0" smtClean="0"/>
              <a:t>DBF’s ansvarsforsikring</a:t>
            </a:r>
          </a:p>
          <a:p>
            <a:pPr eaLnBrk="1" hangingPunct="1"/>
            <a:endParaRPr lang="da-DK" altLang="da-DK" sz="2000" dirty="0" smtClean="0"/>
          </a:p>
          <a:p>
            <a:pPr eaLnBrk="1" hangingPunct="1"/>
            <a:endParaRPr lang="da-DK" altLang="da-DK" sz="2000" dirty="0" smtClean="0"/>
          </a:p>
        </p:txBody>
      </p:sp>
      <p:sp>
        <p:nvSpPr>
          <p:cNvPr id="15" name="Pladsholder til indhold 14"/>
          <p:cNvSpPr>
            <a:spLocks noGrp="1"/>
          </p:cNvSpPr>
          <p:nvPr>
            <p:ph sz="half" idx="2"/>
          </p:nvPr>
        </p:nvSpPr>
        <p:spPr>
          <a:xfrm>
            <a:off x="6715125" y="4286250"/>
            <a:ext cx="2071688" cy="14287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8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Biavler Brum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v/ Birger Brum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Brumvej 24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8580 Heden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Mobil: 26262626</a:t>
            </a:r>
          </a:p>
        </p:txBody>
      </p:sp>
      <p:pic>
        <p:nvPicPr>
          <p:cNvPr id="6" name="Billede 5" descr="bier drikker vand.jpg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143375"/>
            <a:ext cx="1714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 descr="Bier i have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1803139"/>
            <a:ext cx="2898775" cy="185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7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" grpId="0"/>
      <p:bldP spid="3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/>
          <p:cNvSpPr txBox="1"/>
          <p:nvPr/>
        </p:nvSpPr>
        <p:spPr>
          <a:xfrm>
            <a:off x="4857750" y="4064289"/>
            <a:ext cx="3857625" cy="1847273"/>
          </a:xfrm>
          <a:prstGeom prst="rect">
            <a:avLst/>
          </a:prstGeom>
          <a:solidFill>
            <a:srgbClr val="FFFFCC"/>
          </a:solidFill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8813" y="784730"/>
            <a:ext cx="5072062" cy="5498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Vandrebiavl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1721644"/>
            <a:ext cx="4214813" cy="5000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a-DK" altLang="da-DK" sz="2000" smtClean="0"/>
              <a:t>På andres ejendom –  skal man bede om tilladelse til at etablere en bigård</a:t>
            </a:r>
          </a:p>
          <a:p>
            <a:pPr eaLnBrk="1" hangingPunct="1"/>
            <a:r>
              <a:rPr lang="da-DK" altLang="da-DK" sz="2000" smtClean="0"/>
              <a:t>Staderne skal skiltes med navn/adresse/telefon numre</a:t>
            </a:r>
          </a:p>
          <a:p>
            <a:pPr eaLnBrk="1" hangingPunct="1"/>
            <a:r>
              <a:rPr lang="da-DK" altLang="da-DK" sz="2000" smtClean="0"/>
              <a:t>Placering hvor det er praktisk</a:t>
            </a:r>
          </a:p>
          <a:p>
            <a:pPr lvl="1" eaLnBrk="1" hangingPunct="1"/>
            <a:r>
              <a:rPr lang="da-DK" altLang="da-DK" sz="1600" smtClean="0"/>
              <a:t>Så tæt som muligt på afgrøderne</a:t>
            </a:r>
          </a:p>
          <a:p>
            <a:pPr lvl="1" eaLnBrk="1" hangingPunct="1"/>
            <a:r>
              <a:rPr lang="da-DK" altLang="da-DK" sz="1600" smtClean="0"/>
              <a:t>Man skal kunne køre tæt på stedet</a:t>
            </a:r>
          </a:p>
          <a:p>
            <a:pPr lvl="1" eaLnBrk="1" hangingPunct="1"/>
            <a:r>
              <a:rPr lang="da-DK" altLang="da-DK" sz="1600" smtClean="0"/>
              <a:t>Læ - men alligevel med sol</a:t>
            </a:r>
          </a:p>
          <a:p>
            <a:pPr lvl="1" eaLnBrk="1" hangingPunct="1"/>
            <a:r>
              <a:rPr lang="da-DK" altLang="da-DK" sz="1600" smtClean="0"/>
              <a:t>Helst syd/vestvendt</a:t>
            </a:r>
          </a:p>
          <a:p>
            <a:pPr lvl="1" eaLnBrk="1" hangingPunct="1"/>
            <a:r>
              <a:rPr lang="da-DK" altLang="da-DK" sz="1600" smtClean="0"/>
              <a:t>Tørt underlag (står ikke så længe)</a:t>
            </a:r>
          </a:p>
          <a:p>
            <a:pPr eaLnBrk="1" hangingPunct="1"/>
            <a:r>
              <a:rPr lang="da-DK" altLang="da-DK" sz="2000" smtClean="0"/>
              <a:t>Adgang til vand</a:t>
            </a:r>
          </a:p>
          <a:p>
            <a:pPr eaLnBrk="1" hangingPunct="1"/>
            <a:r>
              <a:rPr lang="da-DK" altLang="da-DK" sz="2000" smtClean="0">
                <a:solidFill>
                  <a:srgbClr val="FF0000"/>
                </a:solidFill>
              </a:rPr>
              <a:t>Skal synes (sundhedsattest) både v/etablering og fraflytning</a:t>
            </a:r>
          </a:p>
          <a:p>
            <a:pPr eaLnBrk="1" hangingPunct="1"/>
            <a:r>
              <a:rPr lang="da-DK" altLang="da-DK" sz="2000" smtClean="0">
                <a:solidFill>
                  <a:srgbClr val="FF0000"/>
                </a:solidFill>
              </a:rPr>
              <a:t>Attesten må højst være 14 dage gammel ved flytning</a:t>
            </a:r>
          </a:p>
          <a:p>
            <a:pPr eaLnBrk="1" hangingPunct="1"/>
            <a:endParaRPr lang="da-DK" altLang="da-DK" sz="2000" smtClean="0"/>
          </a:p>
          <a:p>
            <a:pPr eaLnBrk="1" hangingPunct="1"/>
            <a:endParaRPr lang="da-DK" altLang="da-DK" sz="2000" smtClean="0"/>
          </a:p>
        </p:txBody>
      </p:sp>
      <p:sp>
        <p:nvSpPr>
          <p:cNvPr id="15" name="Pladsholder til indhold 14"/>
          <p:cNvSpPr>
            <a:spLocks noGrp="1"/>
          </p:cNvSpPr>
          <p:nvPr>
            <p:ph sz="half" idx="2"/>
          </p:nvPr>
        </p:nvSpPr>
        <p:spPr>
          <a:xfrm>
            <a:off x="6715125" y="4322618"/>
            <a:ext cx="2071688" cy="1298864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8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Biavler Brum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v/ Birger Brum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Brumvej 24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8580 Heden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a-DK" altLang="da-DK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Mobil: 26262626</a:t>
            </a:r>
          </a:p>
        </p:txBody>
      </p:sp>
      <p:pic>
        <p:nvPicPr>
          <p:cNvPr id="6" name="Billede 5" descr="bier drikker vand.jpg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5" y="4191721"/>
            <a:ext cx="1558636" cy="15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 descr="Bier i have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80" y="1878229"/>
            <a:ext cx="2245591" cy="168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8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" grpId="0"/>
      <p:bldP spid="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614488" y="785813"/>
            <a:ext cx="5815012" cy="642937"/>
          </a:xfrm>
        </p:spPr>
        <p:txBody>
          <a:bodyPr/>
          <a:lstStyle/>
          <a:p>
            <a:pPr eaLnBrk="1" hangingPunct="1"/>
            <a:r>
              <a:rPr lang="da-DK" altLang="da-DK" sz="3600" dirty="0" smtClean="0"/>
              <a:t>Placering af Bistaderne </a:t>
            </a:r>
          </a:p>
        </p:txBody>
      </p:sp>
      <p:pic>
        <p:nvPicPr>
          <p:cNvPr id="5" name="Billede 4" descr="Fig 151.gif"/>
          <p:cNvPicPr>
            <a:picLocks noChangeAspect="1"/>
          </p:cNvPicPr>
          <p:nvPr/>
        </p:nvPicPr>
        <p:blipFill>
          <a:blip r:embed="rId3" cstate="email"/>
          <a:srcRect t="15000" b="31250"/>
          <a:stretch>
            <a:fillRect/>
          </a:stretch>
        </p:blipFill>
        <p:spPr>
          <a:xfrm>
            <a:off x="0" y="1857361"/>
            <a:ext cx="91440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Tekstboks 3"/>
          <p:cNvSpPr txBox="1">
            <a:spLocks noChangeArrowheads="1"/>
          </p:cNvSpPr>
          <p:nvPr/>
        </p:nvSpPr>
        <p:spPr bwMode="auto">
          <a:xfrm>
            <a:off x="1428750" y="5072063"/>
            <a:ext cx="692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400">
                <a:latin typeface="Calibri" panose="020F0502020204030204" pitchFamily="34" charset="0"/>
              </a:rPr>
              <a:t>Temperaturen omkring bistadet  en varm junidag</a:t>
            </a:r>
          </a:p>
        </p:txBody>
      </p:sp>
    </p:spTree>
    <p:extLst>
      <p:ext uri="{BB962C8B-B14F-4D97-AF65-F5344CB8AC3E}">
        <p14:creationId xmlns:p14="http://schemas.microsoft.com/office/powerpoint/2010/main" val="13769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614488" y="728663"/>
            <a:ext cx="5815012" cy="714375"/>
          </a:xfrm>
        </p:spPr>
        <p:txBody>
          <a:bodyPr/>
          <a:lstStyle/>
          <a:p>
            <a:pPr eaLnBrk="1" hangingPunct="1"/>
            <a:r>
              <a:rPr lang="da-DK" altLang="da-DK" sz="3600" dirty="0" smtClean="0"/>
              <a:t>Opstilling af Bistaderne </a:t>
            </a:r>
          </a:p>
        </p:txBody>
      </p:sp>
      <p:pic>
        <p:nvPicPr>
          <p:cNvPr id="3" name="Billede 2" descr="2stadeopstilling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943100"/>
            <a:ext cx="741362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6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614488" y="747713"/>
            <a:ext cx="5815012" cy="714375"/>
          </a:xfrm>
        </p:spPr>
        <p:txBody>
          <a:bodyPr/>
          <a:lstStyle/>
          <a:p>
            <a:pPr eaLnBrk="1" hangingPunct="1"/>
            <a:r>
              <a:rPr lang="da-DK" altLang="da-DK" sz="3600" dirty="0" smtClean="0"/>
              <a:t>Opstilling af Bistaderne </a:t>
            </a:r>
          </a:p>
        </p:txBody>
      </p:sp>
      <p:pic>
        <p:nvPicPr>
          <p:cNvPr id="3" name="Billede 2" descr="2stadeopstilling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1604963"/>
            <a:ext cx="5789613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5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614488" y="747713"/>
            <a:ext cx="5815012" cy="714375"/>
          </a:xfrm>
        </p:spPr>
        <p:txBody>
          <a:bodyPr/>
          <a:lstStyle/>
          <a:p>
            <a:pPr eaLnBrk="1" hangingPunct="1"/>
            <a:r>
              <a:rPr lang="da-DK" altLang="da-DK" sz="3600" dirty="0" smtClean="0"/>
              <a:t>Opstilling af Bistaderne </a:t>
            </a:r>
          </a:p>
        </p:txBody>
      </p:sp>
      <p:pic>
        <p:nvPicPr>
          <p:cNvPr id="3" name="Billede 2" descr="2stadeopstilling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1676400"/>
            <a:ext cx="4286250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8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9</TotalTime>
  <Words>699</Words>
  <Application>Microsoft Office PowerPoint</Application>
  <PresentationFormat>Skærmshow (4:3)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Kontortema</vt:lpstr>
      <vt:lpstr>Indretning af en Bigård</vt:lpstr>
      <vt:lpstr>PowerPoint-præsentation</vt:lpstr>
      <vt:lpstr>Bigård i haven</vt:lpstr>
      <vt:lpstr>Bigård i naturen</vt:lpstr>
      <vt:lpstr>Vandrebiavl</vt:lpstr>
      <vt:lpstr>Placering af Bistaderne </vt:lpstr>
      <vt:lpstr>Opstilling af Bistaderne </vt:lpstr>
      <vt:lpstr>Opstilling af Bistaderne </vt:lpstr>
      <vt:lpstr>Opstilling af Bistaderne </vt:lpstr>
      <vt:lpstr>PowerPoint-præsentation</vt:lpstr>
    </vt:vector>
  </TitlesOfParts>
  <Company>Gefion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Indretning af en Bigård</dc:title>
  <dc:creator>Palle Frejvald</dc:creator>
  <cp:lastModifiedBy>Palle Frejvald</cp:lastModifiedBy>
  <cp:revision>1</cp:revision>
  <dcterms:created xsi:type="dcterms:W3CDTF">2015-09-09T09:02:51Z</dcterms:created>
  <dcterms:modified xsi:type="dcterms:W3CDTF">2015-09-30T12:48:46Z</dcterms:modified>
</cp:coreProperties>
</file>